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8">
  <p:sldMasterIdLst>
    <p:sldMasterId id="2147483660" r:id="rId1"/>
  </p:sldMasterIdLst>
  <p:notesMasterIdLst>
    <p:notesMasterId r:id="rId21"/>
  </p:notesMasterIdLst>
  <p:sldIdLst>
    <p:sldId id="289" r:id="rId2"/>
    <p:sldId id="290" r:id="rId3"/>
    <p:sldId id="292" r:id="rId4"/>
    <p:sldId id="293" r:id="rId5"/>
    <p:sldId id="294" r:id="rId6"/>
    <p:sldId id="295" r:id="rId7"/>
    <p:sldId id="296" r:id="rId8"/>
    <p:sldId id="291" r:id="rId9"/>
    <p:sldId id="297" r:id="rId10"/>
    <p:sldId id="298" r:id="rId11"/>
    <p:sldId id="299" r:id="rId12"/>
    <p:sldId id="300" r:id="rId13"/>
    <p:sldId id="301" r:id="rId14"/>
    <p:sldId id="303" r:id="rId15"/>
    <p:sldId id="304" r:id="rId16"/>
    <p:sldId id="305" r:id="rId17"/>
    <p:sldId id="306" r:id="rId18"/>
    <p:sldId id="307" r:id="rId19"/>
    <p:sldId id="308" r:id="rId20"/>
  </p:sldIdLst>
  <p:sldSz cx="9144000" cy="6858000" type="screen4x3"/>
  <p:notesSz cx="6781800" cy="9926638"/>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ulet Maksut" initials="DM" lastIdx="2" clrIdx="0">
    <p:extLst>
      <p:ext uri="{19B8F6BF-5375-455C-9EA6-DF929625EA0E}">
        <p15:presenceInfo xmlns:p15="http://schemas.microsoft.com/office/powerpoint/2012/main" userId="Daulet Maksu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560" autoAdjust="0"/>
  </p:normalViewPr>
  <p:slideViewPr>
    <p:cSldViewPr>
      <p:cViewPr varScale="1">
        <p:scale>
          <a:sx n="57" d="100"/>
          <a:sy n="57" d="100"/>
        </p:scale>
        <p:origin x="1540" y="3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38780" cy="496332"/>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41451" y="0"/>
            <a:ext cx="2938780" cy="496332"/>
          </a:xfrm>
          <a:prstGeom prst="rect">
            <a:avLst/>
          </a:prstGeom>
        </p:spPr>
        <p:txBody>
          <a:bodyPr vert="horz" lIns="91440" tIns="45720" rIns="91440" bIns="45720" rtlCol="0"/>
          <a:lstStyle>
            <a:lvl1pPr algn="r">
              <a:defRPr sz="1200"/>
            </a:lvl1pPr>
          </a:lstStyle>
          <a:p>
            <a:fld id="{9BBCB501-971D-4FBD-BA73-FF4061DA74FD}" type="datetimeFigureOut">
              <a:rPr lang="ru-RU" smtClean="0"/>
              <a:pPr/>
              <a:t>26.05.2021</a:t>
            </a:fld>
            <a:endParaRPr lang="ru-RU"/>
          </a:p>
        </p:txBody>
      </p:sp>
      <p:sp>
        <p:nvSpPr>
          <p:cNvPr id="4" name="Образ слайда 3"/>
          <p:cNvSpPr>
            <a:spLocks noGrp="1" noRot="1" noChangeAspect="1"/>
          </p:cNvSpPr>
          <p:nvPr>
            <p:ph type="sldImg" idx="2"/>
          </p:nvPr>
        </p:nvSpPr>
        <p:spPr>
          <a:xfrm>
            <a:off x="909638" y="744538"/>
            <a:ext cx="4962525" cy="3722687"/>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78180" y="4715153"/>
            <a:ext cx="5425440" cy="4466987"/>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9428583"/>
            <a:ext cx="2938780" cy="496332"/>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41451" y="9428583"/>
            <a:ext cx="2938780" cy="496332"/>
          </a:xfrm>
          <a:prstGeom prst="rect">
            <a:avLst/>
          </a:prstGeom>
        </p:spPr>
        <p:txBody>
          <a:bodyPr vert="horz" lIns="91440" tIns="45720" rIns="91440" bIns="45720" rtlCol="0" anchor="b"/>
          <a:lstStyle>
            <a:lvl1pPr algn="r">
              <a:defRPr sz="1200"/>
            </a:lvl1pPr>
          </a:lstStyle>
          <a:p>
            <a:fld id="{BD9EB3E4-959F-47A6-9C13-ED7A5D5E5E65}" type="slidenum">
              <a:rPr lang="ru-RU" smtClean="0"/>
              <a:pPr/>
              <a:t>‹#›</a:t>
            </a:fld>
            <a:endParaRPr lang="ru-RU"/>
          </a:p>
        </p:txBody>
      </p:sp>
    </p:spTree>
    <p:extLst>
      <p:ext uri="{BB962C8B-B14F-4D97-AF65-F5344CB8AC3E}">
        <p14:creationId xmlns:p14="http://schemas.microsoft.com/office/powerpoint/2010/main" val="2250856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BD9EB3E4-959F-47A6-9C13-ED7A5D5E5E65}" type="slidenum">
              <a:rPr lang="ru-RU" smtClean="0"/>
              <a:pPr/>
              <a:t>15</a:t>
            </a:fld>
            <a:endParaRPr lang="ru-RU"/>
          </a:p>
        </p:txBody>
      </p:sp>
    </p:spTree>
    <p:extLst>
      <p:ext uri="{BB962C8B-B14F-4D97-AF65-F5344CB8AC3E}">
        <p14:creationId xmlns:p14="http://schemas.microsoft.com/office/powerpoint/2010/main" val="4009609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1">
        <a:schemeClr val="bg1"/>
      </p:bgRef>
    </p:bg>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E59D3F6C-25E2-437C-8A06-798CEE4D98EF}" type="datetime1">
              <a:rPr lang="ru-RU" smtClean="0"/>
              <a:t>26.05.2021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r>
              <a:rPr lang="ru-RU"/>
              <a:t>©Исмаилова Акмарал Газизовна</a:t>
            </a:r>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D6F87789-79C0-4369-89FF-5E19A7612EE5}" type="slidenum">
              <a:rPr lang="ru-RU" smtClean="0"/>
              <a:pPr/>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38DF138C-DE0B-4201-A86E-4BEDEC552ECA}" type="datetime1">
              <a:rPr lang="ru-RU" smtClean="0"/>
              <a:t>26.05.2021</a:t>
            </a:fld>
            <a:endParaRPr lang="ru-RU"/>
          </a:p>
        </p:txBody>
      </p:sp>
      <p:sp>
        <p:nvSpPr>
          <p:cNvPr id="5" name="Нижний колонтитул 4"/>
          <p:cNvSpPr>
            <a:spLocks noGrp="1"/>
          </p:cNvSpPr>
          <p:nvPr>
            <p:ph type="ftr" sz="quarter" idx="11"/>
          </p:nvPr>
        </p:nvSpPr>
        <p:spPr/>
        <p:txBody>
          <a:bodyPr/>
          <a:lstStyle/>
          <a:p>
            <a:r>
              <a:rPr lang="ru-RU"/>
              <a:t>©Исмаилова Акмарал Газизовна</a:t>
            </a:r>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B063A3D6-9868-4C46-AB0A-8BC2B7FC5D1E}" type="datetime1">
              <a:rPr lang="ru-RU" smtClean="0"/>
              <a:t>26.05.2021</a:t>
            </a:fld>
            <a:endParaRPr lang="ru-RU"/>
          </a:p>
        </p:txBody>
      </p:sp>
      <p:sp>
        <p:nvSpPr>
          <p:cNvPr id="5" name="Нижний колонтитул 4"/>
          <p:cNvSpPr>
            <a:spLocks noGrp="1"/>
          </p:cNvSpPr>
          <p:nvPr>
            <p:ph type="ftr" sz="quarter" idx="11"/>
          </p:nvPr>
        </p:nvSpPr>
        <p:spPr/>
        <p:txBody>
          <a:bodyPr/>
          <a:lstStyle/>
          <a:p>
            <a:r>
              <a:rPr lang="ru-RU"/>
              <a:t>©Исмаилова Акмарал Газизовна</a:t>
            </a:r>
          </a:p>
        </p:txBody>
      </p:sp>
      <p:sp>
        <p:nvSpPr>
          <p:cNvPr id="6" name="Номер слайда 5"/>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8" name="Объект 7"/>
          <p:cNvSpPr>
            <a:spLocks noGrp="1"/>
          </p:cNvSpPr>
          <p:nvPr>
            <p:ph sz="quarter" idx="1"/>
          </p:nvPr>
        </p:nvSpPr>
        <p:spPr>
          <a:xfrm>
            <a:off x="457200" y="1600200"/>
            <a:ext cx="7467600" cy="4873752"/>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7" name="Дата 6"/>
          <p:cNvSpPr>
            <a:spLocks noGrp="1"/>
          </p:cNvSpPr>
          <p:nvPr>
            <p:ph type="dt" sz="half" idx="14"/>
          </p:nvPr>
        </p:nvSpPr>
        <p:spPr/>
        <p:txBody>
          <a:bodyPr rtlCol="0"/>
          <a:lstStyle/>
          <a:p>
            <a:fld id="{5A7C7C22-2680-4416-B21D-EA95772451E1}" type="datetime1">
              <a:rPr lang="ru-RU" smtClean="0"/>
              <a:t>26.05.2021</a:t>
            </a:fld>
            <a:endParaRPr lang="ru-RU"/>
          </a:p>
        </p:txBody>
      </p:sp>
      <p:sp>
        <p:nvSpPr>
          <p:cNvPr id="9" name="Номер слайда 8"/>
          <p:cNvSpPr>
            <a:spLocks noGrp="1"/>
          </p:cNvSpPr>
          <p:nvPr>
            <p:ph type="sldNum" sz="quarter" idx="15"/>
          </p:nvPr>
        </p:nvSpPr>
        <p:spPr/>
        <p:txBody>
          <a:bodyPr rtlCol="0"/>
          <a:lstStyle/>
          <a:p>
            <a:fld id="{D6F87789-79C0-4369-89FF-5E19A7612EE5}" type="slidenum">
              <a:rPr lang="ru-RU" smtClean="0"/>
              <a:pPr/>
              <a:t>‹#›</a:t>
            </a:fld>
            <a:endParaRPr lang="ru-RU"/>
          </a:p>
        </p:txBody>
      </p:sp>
      <p:sp>
        <p:nvSpPr>
          <p:cNvPr id="10" name="Нижний колонтитул 9"/>
          <p:cNvSpPr>
            <a:spLocks noGrp="1"/>
          </p:cNvSpPr>
          <p:nvPr>
            <p:ph type="ftr" sz="quarter" idx="16"/>
          </p:nvPr>
        </p:nvSpPr>
        <p:spPr/>
        <p:txBody>
          <a:bodyPr rtlCol="0"/>
          <a:lstStyle/>
          <a:p>
            <a:r>
              <a:rPr lang="ru-RU"/>
              <a:t>©Исмаилова Акмарал Газизовна</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948A6D6-F097-480F-B6B2-30A061D1C82F}" type="datetime1">
              <a:rPr lang="ru-RU" smtClean="0"/>
              <a:t>26.05.2021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r>
              <a:rPr lang="ru-RU"/>
              <a:t>©Исмаилова Акмарал Газизовна</a:t>
            </a:r>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D6F87789-79C0-4369-89FF-5E19A7612EE5}" type="slidenum">
              <a:rPr lang="ru-RU" smtClean="0"/>
              <a:pPr/>
              <a:t>‹#›</a:t>
            </a:fld>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A5EC4051-8FE4-4386-B4DB-A604E5DA792E}" type="datetime1">
              <a:rPr lang="ru-RU" smtClean="0"/>
              <a:t>26.05.2021</a:t>
            </a:fld>
            <a:endParaRPr lang="ru-RU"/>
          </a:p>
        </p:txBody>
      </p:sp>
      <p:sp>
        <p:nvSpPr>
          <p:cNvPr id="6" name="Нижний колонтитул 5"/>
          <p:cNvSpPr>
            <a:spLocks noGrp="1"/>
          </p:cNvSpPr>
          <p:nvPr>
            <p:ph type="ftr" sz="quarter" idx="11"/>
          </p:nvPr>
        </p:nvSpPr>
        <p:spPr/>
        <p:txBody>
          <a:bodyPr/>
          <a:lstStyle/>
          <a:p>
            <a:r>
              <a:rPr lang="ru-RU"/>
              <a:t>©Исмаилова Акмарал Газизовна</a:t>
            </a:r>
          </a:p>
        </p:txBody>
      </p:sp>
      <p:sp>
        <p:nvSpPr>
          <p:cNvPr id="7" name="Номер слайда 6"/>
          <p:cNvSpPr>
            <a:spLocks noGrp="1"/>
          </p:cNvSpPr>
          <p:nvPr>
            <p:ph type="sldNum" sz="quarter" idx="12"/>
          </p:nvPr>
        </p:nvSpPr>
        <p:spPr/>
        <p:txBody>
          <a:bodyPr/>
          <a:lstStyle/>
          <a:p>
            <a:fld id="{D6F87789-79C0-4369-89FF-5E19A7612EE5}" type="slidenum">
              <a:rPr lang="ru-RU" smtClean="0"/>
              <a:pPr/>
              <a:t>‹#›</a:t>
            </a:fld>
            <a:endParaRPr lang="ru-RU"/>
          </a:p>
        </p:txBody>
      </p:sp>
      <p:sp>
        <p:nvSpPr>
          <p:cNvPr id="9" name="Объект 8"/>
          <p:cNvSpPr>
            <a:spLocks noGrp="1"/>
          </p:cNvSpPr>
          <p:nvPr>
            <p:ph sz="quarter" idx="1"/>
          </p:nvPr>
        </p:nvSpPr>
        <p:spPr>
          <a:xfrm>
            <a:off x="457200"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Объект 10"/>
          <p:cNvSpPr>
            <a:spLocks noGrp="1"/>
          </p:cNvSpPr>
          <p:nvPr>
            <p:ph sz="quarter" idx="2"/>
          </p:nvPr>
        </p:nvSpPr>
        <p:spPr>
          <a:xfrm>
            <a:off x="4270248" y="1600200"/>
            <a:ext cx="3657600" cy="4572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a:t>Образец заголовка</a:t>
            </a:r>
            <a:endParaRPr kumimoji="0" lang="en-US"/>
          </a:p>
        </p:txBody>
      </p:sp>
      <p:sp>
        <p:nvSpPr>
          <p:cNvPr id="7" name="Дата 6"/>
          <p:cNvSpPr>
            <a:spLocks noGrp="1"/>
          </p:cNvSpPr>
          <p:nvPr>
            <p:ph type="dt" sz="half" idx="10"/>
          </p:nvPr>
        </p:nvSpPr>
        <p:spPr/>
        <p:txBody>
          <a:bodyPr/>
          <a:lstStyle/>
          <a:p>
            <a:fld id="{118EDB75-B1C3-411F-963F-866A4880B2B6}" type="datetime1">
              <a:rPr lang="ru-RU" smtClean="0"/>
              <a:t>26.05.2021</a:t>
            </a:fld>
            <a:endParaRPr lang="ru-RU"/>
          </a:p>
        </p:txBody>
      </p:sp>
      <p:sp>
        <p:nvSpPr>
          <p:cNvPr id="8" name="Нижний колонтитул 7"/>
          <p:cNvSpPr>
            <a:spLocks noGrp="1"/>
          </p:cNvSpPr>
          <p:nvPr>
            <p:ph type="ftr" sz="quarter" idx="11"/>
          </p:nvPr>
        </p:nvSpPr>
        <p:spPr/>
        <p:txBody>
          <a:bodyPr/>
          <a:lstStyle/>
          <a:p>
            <a:r>
              <a:rPr lang="ru-RU"/>
              <a:t>©Исмаилова Акмарал Газизовна</a:t>
            </a:r>
          </a:p>
        </p:txBody>
      </p:sp>
      <p:sp>
        <p:nvSpPr>
          <p:cNvPr id="9" name="Номер слайда 8"/>
          <p:cNvSpPr>
            <a:spLocks noGrp="1"/>
          </p:cNvSpPr>
          <p:nvPr>
            <p:ph type="sldNum" sz="quarter" idx="12"/>
          </p:nvPr>
        </p:nvSpPr>
        <p:spPr/>
        <p:txBody>
          <a:bodyPr/>
          <a:lstStyle/>
          <a:p>
            <a:fld id="{D6F87789-79C0-4369-89FF-5E19A7612EE5}" type="slidenum">
              <a:rPr lang="ru-RU" smtClean="0"/>
              <a:pPr/>
              <a:t>‹#›</a:t>
            </a:fld>
            <a:endParaRPr lang="ru-RU"/>
          </a:p>
        </p:txBody>
      </p:sp>
      <p:sp>
        <p:nvSpPr>
          <p:cNvPr id="11" name="Объект 10"/>
          <p:cNvSpPr>
            <a:spLocks noGrp="1"/>
          </p:cNvSpPr>
          <p:nvPr>
            <p:ph sz="quarter" idx="2"/>
          </p:nvPr>
        </p:nvSpPr>
        <p:spPr>
          <a:xfrm>
            <a:off x="457200"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Объект 12"/>
          <p:cNvSpPr>
            <a:spLocks noGrp="1"/>
          </p:cNvSpPr>
          <p:nvPr>
            <p:ph sz="quarter" idx="4"/>
          </p:nvPr>
        </p:nvSpPr>
        <p:spPr>
          <a:xfrm>
            <a:off x="4371975" y="2362200"/>
            <a:ext cx="3657600" cy="38862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6" name="Дата 5"/>
          <p:cNvSpPr>
            <a:spLocks noGrp="1"/>
          </p:cNvSpPr>
          <p:nvPr>
            <p:ph type="dt" sz="half" idx="10"/>
          </p:nvPr>
        </p:nvSpPr>
        <p:spPr/>
        <p:txBody>
          <a:bodyPr rtlCol="0"/>
          <a:lstStyle/>
          <a:p>
            <a:fld id="{335EFE17-4BF3-4C9F-97D6-91E7AE1D409A}" type="datetime1">
              <a:rPr lang="ru-RU" smtClean="0"/>
              <a:t>26.05.2021</a:t>
            </a:fld>
            <a:endParaRPr lang="ru-RU"/>
          </a:p>
        </p:txBody>
      </p:sp>
      <p:sp>
        <p:nvSpPr>
          <p:cNvPr id="7" name="Номер слайда 6"/>
          <p:cNvSpPr>
            <a:spLocks noGrp="1"/>
          </p:cNvSpPr>
          <p:nvPr>
            <p:ph type="sldNum" sz="quarter" idx="11"/>
          </p:nvPr>
        </p:nvSpPr>
        <p:spPr/>
        <p:txBody>
          <a:bodyPr rtlCol="0"/>
          <a:lstStyle/>
          <a:p>
            <a:fld id="{D6F87789-79C0-4369-89FF-5E19A7612EE5}" type="slidenum">
              <a:rPr lang="ru-RU" smtClean="0"/>
              <a:pPr/>
              <a:t>‹#›</a:t>
            </a:fld>
            <a:endParaRPr lang="ru-RU"/>
          </a:p>
        </p:txBody>
      </p:sp>
      <p:sp>
        <p:nvSpPr>
          <p:cNvPr id="8" name="Нижний колонтитул 7"/>
          <p:cNvSpPr>
            <a:spLocks noGrp="1"/>
          </p:cNvSpPr>
          <p:nvPr>
            <p:ph type="ftr" sz="quarter" idx="12"/>
          </p:nvPr>
        </p:nvSpPr>
        <p:spPr/>
        <p:txBody>
          <a:bodyPr rtlCol="0"/>
          <a:lstStyle/>
          <a:p>
            <a:r>
              <a:rPr lang="ru-RU"/>
              <a:t>©Исмаилова Акмарал Газизовна</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F99AD4B-AB8E-42C4-A604-15F3C4161009}" type="datetime1">
              <a:rPr lang="ru-RU" smtClean="0"/>
              <a:t>26.05.2021</a:t>
            </a:fld>
            <a:endParaRPr lang="ru-RU"/>
          </a:p>
        </p:txBody>
      </p:sp>
      <p:sp>
        <p:nvSpPr>
          <p:cNvPr id="3" name="Нижний колонтитул 2"/>
          <p:cNvSpPr>
            <a:spLocks noGrp="1"/>
          </p:cNvSpPr>
          <p:nvPr>
            <p:ph type="ftr" sz="quarter" idx="11"/>
          </p:nvPr>
        </p:nvSpPr>
        <p:spPr/>
        <p:txBody>
          <a:bodyPr/>
          <a:lstStyle/>
          <a:p>
            <a:r>
              <a:rPr lang="ru-RU"/>
              <a:t>©Исмаилова Акмарал Газизовна</a:t>
            </a:r>
          </a:p>
        </p:txBody>
      </p:sp>
      <p:sp>
        <p:nvSpPr>
          <p:cNvPr id="4" name="Номер слайда 3"/>
          <p:cNvSpPr>
            <a:spLocks noGrp="1"/>
          </p:cNvSpPr>
          <p:nvPr>
            <p:ph type="sldNum" sz="quarter" idx="12"/>
          </p:nvPr>
        </p:nvSpPr>
        <p:spPr/>
        <p:txBody>
          <a:bodyPr/>
          <a:lstStyle/>
          <a:p>
            <a:fld id="{D6F87789-79C0-4369-89FF-5E19A7612EE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1"/>
      </p:bgRef>
    </p:bg>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Объект 17"/>
          <p:cNvSpPr>
            <a:spLocks noGrp="1"/>
          </p:cNvSpPr>
          <p:nvPr>
            <p:ph sz="quarter" idx="1"/>
          </p:nvPr>
        </p:nvSpPr>
        <p:spPr>
          <a:xfrm>
            <a:off x="304800" y="274320"/>
            <a:ext cx="5638800" cy="6327648"/>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21" name="Дата 20"/>
          <p:cNvSpPr>
            <a:spLocks noGrp="1"/>
          </p:cNvSpPr>
          <p:nvPr>
            <p:ph type="dt" sz="half" idx="14"/>
          </p:nvPr>
        </p:nvSpPr>
        <p:spPr/>
        <p:txBody>
          <a:bodyPr rtlCol="0"/>
          <a:lstStyle/>
          <a:p>
            <a:fld id="{C714F03F-08E1-4D26-AEBC-E145759FCCF2}" type="datetime1">
              <a:rPr lang="ru-RU" smtClean="0"/>
              <a:t>26.05.2021</a:t>
            </a:fld>
            <a:endParaRPr lang="ru-RU"/>
          </a:p>
        </p:txBody>
      </p:sp>
      <p:sp>
        <p:nvSpPr>
          <p:cNvPr id="22" name="Номер слайда 21"/>
          <p:cNvSpPr>
            <a:spLocks noGrp="1"/>
          </p:cNvSpPr>
          <p:nvPr>
            <p:ph type="sldNum" sz="quarter" idx="15"/>
          </p:nvPr>
        </p:nvSpPr>
        <p:spPr/>
        <p:txBody>
          <a:bodyPr rtlCol="0"/>
          <a:lstStyle/>
          <a:p>
            <a:fld id="{D6F87789-79C0-4369-89FF-5E19A7612EE5}"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r>
              <a:rPr lang="ru-RU"/>
              <a:t>©Исмаилова Акмарал Газизовна</a:t>
            </a: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903DCBE6-D66C-4880-A1E8-DD1BB4D78E78}" type="datetime1">
              <a:rPr lang="ru-RU" smtClean="0"/>
              <a:t>26.05.2021</a:t>
            </a:fld>
            <a:endParaRPr lang="ru-RU"/>
          </a:p>
        </p:txBody>
      </p:sp>
      <p:sp>
        <p:nvSpPr>
          <p:cNvPr id="18" name="Номер слайда 17"/>
          <p:cNvSpPr>
            <a:spLocks noGrp="1"/>
          </p:cNvSpPr>
          <p:nvPr>
            <p:ph type="sldNum" sz="quarter" idx="11"/>
          </p:nvPr>
        </p:nvSpPr>
        <p:spPr/>
        <p:txBody>
          <a:bodyPr rtlCol="0"/>
          <a:lstStyle/>
          <a:p>
            <a:fld id="{D6F87789-79C0-4369-89FF-5E19A7612EE5}"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r>
              <a:rPr lang="ru-RU"/>
              <a:t>©Исмаилова Акмарал Газизовна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C7E5B615-3AA5-4A71-BDE7-3B50D7F0CA7F}" type="datetime1">
              <a:rPr lang="ru-RU" smtClean="0"/>
              <a:t>26.05.2021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r>
              <a:rPr lang="ru-RU"/>
              <a:t>©Исмаилова Акмарал Газизовна</a:t>
            </a:r>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D6F87789-79C0-4369-89FF-5E19A7612EE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8A21C39B-038E-4CE8-BD6E-6347885CE84E}"/>
              </a:ext>
            </a:extLst>
          </p:cNvPr>
          <p:cNvSpPr>
            <a:spLocks noGrp="1"/>
          </p:cNvSpPr>
          <p:nvPr>
            <p:ph type="title"/>
          </p:nvPr>
        </p:nvSpPr>
        <p:spPr>
          <a:xfrm>
            <a:off x="1763688" y="274638"/>
            <a:ext cx="6161112" cy="778098"/>
          </a:xfrm>
        </p:spPr>
        <p:txBody>
          <a:bodyPr>
            <a:normAutofit/>
          </a:bodyPr>
          <a:lstStyle/>
          <a:p>
            <a:pPr marL="0" marR="0" lvl="0" indent="0" algn="ctr" defTabSz="914400" rtl="0" eaLnBrk="1" fontAlgn="auto" latinLnBrk="0" hangingPunct="1">
              <a:lnSpc>
                <a:spcPct val="100000"/>
              </a:lnSpc>
              <a:spcBef>
                <a:spcPts val="0"/>
              </a:spcBef>
              <a:spcAft>
                <a:spcPts val="0"/>
              </a:spcAft>
              <a:tabLst/>
              <a:defRPr/>
            </a:pPr>
            <a:r>
              <a:rPr lang="kk-KZ" sz="2000" kern="0" cap="none" dirty="0">
                <a:solidFill>
                  <a:schemeClr val="tx1"/>
                </a:solidFill>
                <a:latin typeface="Times New Roman"/>
                <a:ea typeface="Times New Roman"/>
                <a:cs typeface="Times New Roman"/>
                <a:sym typeface="Times New Roman"/>
              </a:rPr>
              <a:t>Ә</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л-Фараби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атындағы</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Қазақ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ұлттық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университеті</a:t>
            </a:r>
            <a:b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br>
            <a:r>
              <a:rPr lang="ru-RU" sz="2000" kern="0" cap="none" dirty="0">
                <a:solidFill>
                  <a:schemeClr val="tx1"/>
                </a:solidFill>
                <a:latin typeface="Times New Roman"/>
                <a:ea typeface="Times New Roman"/>
                <a:cs typeface="Times New Roman"/>
                <a:sym typeface="Times New Roman"/>
              </a:rPr>
              <a:t>Х</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имия</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және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химиялық</a:t>
            </a:r>
            <a:r>
              <a:rPr kumimoji="0" lang="ru-RU" sz="20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 технология </a:t>
            </a:r>
            <a:r>
              <a:rPr kumimoji="0" lang="ru-RU" sz="2000" b="0" i="0" u="none" strike="noStrike" kern="0" cap="none" spc="0" normalizeH="0" baseline="0" noProof="0" dirty="0" err="1">
                <a:ln>
                  <a:noFill/>
                </a:ln>
                <a:solidFill>
                  <a:schemeClr val="tx1"/>
                </a:solidFill>
                <a:effectLst/>
                <a:uLnTx/>
                <a:uFillTx/>
                <a:latin typeface="Times New Roman"/>
                <a:ea typeface="Times New Roman"/>
                <a:cs typeface="Times New Roman"/>
                <a:sym typeface="Times New Roman"/>
              </a:rPr>
              <a:t>факультеті</a:t>
            </a:r>
            <a:endParaRPr lang="ru-RU" sz="2000" dirty="0">
              <a:solidFill>
                <a:schemeClr val="tx1"/>
              </a:solidFill>
            </a:endParaRPr>
          </a:p>
        </p:txBody>
      </p:sp>
      <p:sp>
        <p:nvSpPr>
          <p:cNvPr id="3" name="Объект 2">
            <a:extLst>
              <a:ext uri="{FF2B5EF4-FFF2-40B4-BE49-F238E27FC236}">
                <a16:creationId xmlns:a16="http://schemas.microsoft.com/office/drawing/2014/main" id="{DB0BD90E-5A96-4146-A865-D8E252CC9F96}"/>
              </a:ext>
            </a:extLst>
          </p:cNvPr>
          <p:cNvSpPr>
            <a:spLocks noGrp="1"/>
          </p:cNvSpPr>
          <p:nvPr>
            <p:ph sz="quarter" idx="1"/>
          </p:nvPr>
        </p:nvSpPr>
        <p:spPr>
          <a:xfrm>
            <a:off x="467544" y="1268760"/>
            <a:ext cx="8208912" cy="5061176"/>
          </a:xfrm>
        </p:spPr>
        <p:txBody>
          <a:bodyPr>
            <a:normAutofit/>
          </a:bodyPr>
          <a:lstStyle/>
          <a:p>
            <a:pPr indent="0" algn="just">
              <a:lnSpc>
                <a:spcPct val="107000"/>
              </a:lnSpc>
              <a:spcAft>
                <a:spcPts val="800"/>
              </a:spcAft>
              <a:buNone/>
            </a:pPr>
            <a:endParaRPr lang="kk-KZ" sz="3600" dirty="0">
              <a:effectLst/>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3600" dirty="0">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3600" dirty="0">
                <a:effectLst/>
                <a:latin typeface="Calibri" panose="020F0502020204030204" pitchFamily="34" charset="0"/>
                <a:ea typeface="Calibri" panose="020F0502020204030204" pitchFamily="34" charset="0"/>
                <a:cs typeface="Times New Roman" panose="02020603050405020304" pitchFamily="18" charset="0"/>
              </a:rPr>
              <a:t>Талдаудың люминесцентті әдісі. </a:t>
            </a:r>
            <a:endParaRPr lang="kk-KZ" sz="3600" dirty="0">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kk-KZ" sz="3600" dirty="0">
                <a:effectLst/>
                <a:latin typeface="Calibri" panose="020F0502020204030204" pitchFamily="34" charset="0"/>
                <a:ea typeface="Calibri" panose="020F0502020204030204" pitchFamily="34" charset="0"/>
                <a:cs typeface="Times New Roman" panose="02020603050405020304" pitchFamily="18" charset="0"/>
              </a:rPr>
              <a:t> Нефелометрия және турбидиметрия</a:t>
            </a:r>
            <a:endParaRPr lang="ru-RU" sz="36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endParaRPr lang="ru-RU" sz="2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a:p>
            <a:endParaRPr lang="ru-RU" dirty="0"/>
          </a:p>
          <a:p>
            <a:endParaRPr lang="ru-RU" dirty="0"/>
          </a:p>
          <a:p>
            <a:pPr marL="0" indent="0">
              <a:buNone/>
            </a:pPr>
            <a:r>
              <a:rPr lang="ru-RU" sz="2100" dirty="0"/>
              <a:t>                                                      Д</a:t>
            </a:r>
            <a:r>
              <a:rPr lang="kk-KZ" sz="2100" dirty="0"/>
              <a:t>әріскер </a:t>
            </a:r>
            <a:r>
              <a:rPr lang="ru-RU" sz="2100" dirty="0"/>
              <a:t>- Исмаилова А.Г.</a:t>
            </a:r>
          </a:p>
          <a:p>
            <a:endParaRPr lang="ru-RU" dirty="0"/>
          </a:p>
        </p:txBody>
      </p:sp>
      <p:sp>
        <p:nvSpPr>
          <p:cNvPr id="5" name="Номер слайда 4">
            <a:extLst>
              <a:ext uri="{FF2B5EF4-FFF2-40B4-BE49-F238E27FC236}">
                <a16:creationId xmlns:a16="http://schemas.microsoft.com/office/drawing/2014/main" id="{73878023-37DF-4869-82D8-4A540AE49B83}"/>
              </a:ext>
            </a:extLst>
          </p:cNvPr>
          <p:cNvSpPr>
            <a:spLocks noGrp="1"/>
          </p:cNvSpPr>
          <p:nvPr>
            <p:ph type="sldNum" sz="quarter" idx="15"/>
          </p:nvPr>
        </p:nvSpPr>
        <p:spPr/>
        <p:txBody>
          <a:bodyPr/>
          <a:lstStyle/>
          <a:p>
            <a:fld id="{D6F87789-79C0-4369-89FF-5E19A7612EE5}" type="slidenum">
              <a:rPr lang="ru-RU" smtClean="0"/>
              <a:pPr/>
              <a:t>1</a:t>
            </a:fld>
            <a:endParaRPr lang="ru-RU"/>
          </a:p>
        </p:txBody>
      </p:sp>
    </p:spTree>
    <p:extLst>
      <p:ext uri="{BB962C8B-B14F-4D97-AF65-F5344CB8AC3E}">
        <p14:creationId xmlns:p14="http://schemas.microsoft.com/office/powerpoint/2010/main" val="29709044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Объект 5">
            <a:extLst>
              <a:ext uri="{FF2B5EF4-FFF2-40B4-BE49-F238E27FC236}">
                <a16:creationId xmlns:a16="http://schemas.microsoft.com/office/drawing/2014/main" id="{71855BA3-94E5-4710-AE90-CEAA96F81D8A}"/>
              </a:ext>
            </a:extLst>
          </p:cNvPr>
          <p:cNvPicPr>
            <a:picLocks noGrp="1" noChangeAspect="1"/>
          </p:cNvPicPr>
          <p:nvPr>
            <p:ph sz="quarter" idx="1"/>
          </p:nvPr>
        </p:nvPicPr>
        <p:blipFill>
          <a:blip r:embed="rId2"/>
          <a:stretch>
            <a:fillRect/>
          </a:stretch>
        </p:blipFill>
        <p:spPr>
          <a:xfrm>
            <a:off x="323528" y="188640"/>
            <a:ext cx="8208912" cy="6066618"/>
          </a:xfrm>
          <a:prstGeom prst="rect">
            <a:avLst/>
          </a:prstGeom>
        </p:spPr>
      </p:pic>
      <p:sp>
        <p:nvSpPr>
          <p:cNvPr id="4" name="Номер слайда 3">
            <a:extLst>
              <a:ext uri="{FF2B5EF4-FFF2-40B4-BE49-F238E27FC236}">
                <a16:creationId xmlns:a16="http://schemas.microsoft.com/office/drawing/2014/main" id="{C2E532CE-DDE5-40D3-BD71-1A3038ABACA2}"/>
              </a:ext>
            </a:extLst>
          </p:cNvPr>
          <p:cNvSpPr>
            <a:spLocks noGrp="1"/>
          </p:cNvSpPr>
          <p:nvPr>
            <p:ph type="sldNum" sz="quarter" idx="15"/>
          </p:nvPr>
        </p:nvSpPr>
        <p:spPr/>
        <p:txBody>
          <a:bodyPr/>
          <a:lstStyle/>
          <a:p>
            <a:fld id="{D6F87789-79C0-4369-89FF-5E19A7612EE5}" type="slidenum">
              <a:rPr lang="ru-RU" smtClean="0"/>
              <a:pPr/>
              <a:t>10</a:t>
            </a:fld>
            <a:endParaRPr lang="ru-RU"/>
          </a:p>
        </p:txBody>
      </p:sp>
      <p:sp>
        <p:nvSpPr>
          <p:cNvPr id="2" name="Нижний колонтитул 1">
            <a:extLst>
              <a:ext uri="{FF2B5EF4-FFF2-40B4-BE49-F238E27FC236}">
                <a16:creationId xmlns:a16="http://schemas.microsoft.com/office/drawing/2014/main" id="{DAF0A577-8B2A-4FED-B61D-1DB9DF33BEB7}"/>
              </a:ext>
            </a:extLst>
          </p:cNvPr>
          <p:cNvSpPr>
            <a:spLocks noGrp="1"/>
          </p:cNvSpPr>
          <p:nvPr>
            <p:ph type="ftr" sz="quarter" idx="16"/>
          </p:nvPr>
        </p:nvSpPr>
        <p:spPr>
          <a:xfrm>
            <a:off x="5538216" y="6303600"/>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3608119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4370AFB2-4E2D-4F0F-B0AB-23D6933AE9E7}"/>
              </a:ext>
            </a:extLst>
          </p:cNvPr>
          <p:cNvSpPr>
            <a:spLocks noGrp="1"/>
          </p:cNvSpPr>
          <p:nvPr>
            <p:ph sz="quarter" idx="1"/>
          </p:nvPr>
        </p:nvSpPr>
        <p:spPr>
          <a:xfrm>
            <a:off x="457200" y="476672"/>
            <a:ext cx="8281416" cy="5997280"/>
          </a:xfrm>
        </p:spPr>
        <p:txBody>
          <a:bodyPr>
            <a:normAutofit fontScale="25000" lnSpcReduction="200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b="1" spc="-20" dirty="0">
                <a:solidFill>
                  <a:srgbClr val="000000"/>
                </a:solidFill>
                <a:effectLst/>
                <a:latin typeface="Times New Roman" panose="02020603050405020304" pitchFamily="18" charset="0"/>
                <a:ea typeface="Arial Unicode MS"/>
                <a:cs typeface="Times New Roman" panose="02020603050405020304" pitchFamily="18" charset="0"/>
              </a:rPr>
              <a:t>	</a:t>
            </a:r>
            <a:r>
              <a:rPr lang="kk-KZ" sz="6200" b="1" spc="-20" dirty="0">
                <a:solidFill>
                  <a:srgbClr val="000000"/>
                </a:solidFill>
                <a:effectLst/>
                <a:latin typeface="Times New Roman" panose="02020603050405020304" pitchFamily="18" charset="0"/>
                <a:ea typeface="Arial Unicode MS"/>
                <a:cs typeface="Times New Roman" panose="02020603050405020304" pitchFamily="18" charset="0"/>
              </a:rPr>
              <a:t>Молекулалы люминесценцияның негізгі заңдылық­тары</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i="1" dirty="0">
                <a:solidFill>
                  <a:srgbClr val="000000"/>
                </a:solidFill>
                <a:effectLst/>
                <a:latin typeface="Times New Roman" panose="02020603050405020304" pitchFamily="18" charset="0"/>
                <a:ea typeface="Arial Unicode MS"/>
                <a:cs typeface="Times New Roman" panose="02020603050405020304" pitchFamily="18" charset="0"/>
              </a:rPr>
              <a:t>Каши ережесі</a:t>
            </a:r>
            <a:r>
              <a:rPr lang="kk-KZ" sz="6200" dirty="0">
                <a:solidFill>
                  <a:srgbClr val="000000"/>
                </a:solidFill>
                <a:effectLst/>
                <a:latin typeface="Times New Roman" panose="02020603050405020304" pitchFamily="18" charset="0"/>
                <a:ea typeface="Arial Unicode MS"/>
                <a:cs typeface="Times New Roman" panose="02020603050405020304" pitchFamily="18" charset="0"/>
              </a:rPr>
              <a:t> толқын ұзындықтары әртүрлі жарық арқылы қоздыру жағдайында болатын люминесценция (флуоресценция, фосфоресценция) спектр түрлеріне байланысты. Люминесцен­ция кванттарының шығуы әрқашан молекулалардың төмен элек­трондық қозу деңгейінен пайда болады, сондықтан люми­не­сценция спектрлері фотонды жұту кезінде электронның қан­дай энергетикалық деңгейіне түскеніне тәуелсіз сол күйде қала бе­реді. Бұл люминесценция спектрі қоздыратын жарықтың тол­қын ұзындығына қатысты емес дегенді білдіреді.</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i="1" dirty="0">
                <a:solidFill>
                  <a:srgbClr val="000000"/>
                </a:solidFill>
                <a:effectLst/>
                <a:latin typeface="Times New Roman" panose="02020603050405020304" pitchFamily="18" charset="0"/>
                <a:ea typeface="Arial Unicode MS"/>
                <a:cs typeface="Times New Roman" panose="02020603050405020304" pitchFamily="18" charset="0"/>
              </a:rPr>
              <a:t>Стокс-Ломмел заңы</a:t>
            </a:r>
            <a:r>
              <a:rPr lang="kk-KZ" sz="6200" dirty="0">
                <a:solidFill>
                  <a:srgbClr val="000000"/>
                </a:solidFill>
                <a:effectLst/>
                <a:latin typeface="Times New Roman" panose="02020603050405020304" pitchFamily="18" charset="0"/>
                <a:ea typeface="Arial Unicode MS"/>
                <a:cs typeface="Times New Roman" panose="02020603050405020304" pitchFamily="18" charset="0"/>
              </a:rPr>
              <a:t> люминесценция спектрлерінің және жұтудың өзара орналасуын білдіреді және ол былай түсінді­ріледі: люминесценция спектрінің максимумы жұту спектріне қарағанда ұзын толқынды аймаққа жылжымалы. Бұл люминес­ценция кванттарының орташа энергиясы жұтылған кванттардың орташа энергиясынан төмен дегенді білдіреді. </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Левшин заңы</a:t>
            </a:r>
            <a:r>
              <a:rPr lang="kk-KZ" sz="6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немесе оны симметриялы айна заңы деп те атайды. </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i="1" dirty="0">
                <a:solidFill>
                  <a:srgbClr val="000000"/>
                </a:solidFill>
                <a:effectLst/>
                <a:latin typeface="Times New Roman" panose="02020603050405020304" pitchFamily="18" charset="0"/>
                <a:ea typeface="Arial Unicode MS"/>
                <a:cs typeface="Times New Roman" panose="02020603050405020304" pitchFamily="18" charset="0"/>
              </a:rPr>
              <a:t>Вавилов заңы</a:t>
            </a:r>
            <a:r>
              <a:rPr lang="kk-KZ" sz="6200" dirty="0">
                <a:solidFill>
                  <a:srgbClr val="000000"/>
                </a:solidFill>
                <a:effectLst/>
                <a:latin typeface="Times New Roman" panose="02020603050405020304" pitchFamily="18" charset="0"/>
                <a:ea typeface="Arial Unicode MS"/>
                <a:cs typeface="Times New Roman" panose="02020603050405020304" pitchFamily="18" charset="0"/>
              </a:rPr>
              <a:t> люминесценция квантының шығуы қоздыра­тын жарық толқын ұзындығына тәуелді екенін айтады. Осыған байланысты фотолюминесценция заңы қоздыратын толқын өзі­нен ұзын болатындай етіп өзгере алса, тұрақты қванттық шы­ғым­ды сақтай алады. Керісінше ұзын толқындар қысқа болып өзгерсе, фотолюминесценцияның шығымы күрт төмендейді.</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Сөндіру заңы</a:t>
            </a:r>
            <a:r>
              <a:rPr lang="kk-KZ" sz="6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молекулалы люминесценцияның негізгі заңы болып табылады. Бұл жағдайда экспоненциалды заң бойынша қоздыруды тоқтатқаннан кейін люминесценция қарқындылығы уақыт өте төмендейді.</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62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ru-RU" sz="6200" dirty="0">
              <a:effectLst/>
              <a:latin typeface="Times New Roman" panose="02020603050405020304" pitchFamily="18"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663F7BD6-6719-448E-99B5-0A15450D1A38}"/>
              </a:ext>
            </a:extLst>
          </p:cNvPr>
          <p:cNvSpPr>
            <a:spLocks noGrp="1"/>
          </p:cNvSpPr>
          <p:nvPr>
            <p:ph type="sldNum" sz="quarter" idx="15"/>
          </p:nvPr>
        </p:nvSpPr>
        <p:spPr/>
        <p:txBody>
          <a:bodyPr/>
          <a:lstStyle/>
          <a:p>
            <a:fld id="{D6F87789-79C0-4369-89FF-5E19A7612EE5}" type="slidenum">
              <a:rPr lang="ru-RU" smtClean="0"/>
              <a:pPr/>
              <a:t>11</a:t>
            </a:fld>
            <a:endParaRPr lang="ru-RU"/>
          </a:p>
        </p:txBody>
      </p:sp>
      <p:sp>
        <p:nvSpPr>
          <p:cNvPr id="2" name="Нижний колонтитул 1">
            <a:extLst>
              <a:ext uri="{FF2B5EF4-FFF2-40B4-BE49-F238E27FC236}">
                <a16:creationId xmlns:a16="http://schemas.microsoft.com/office/drawing/2014/main" id="{DB9F1E7A-1BDD-4425-8DB4-88BB303E5270}"/>
              </a:ext>
            </a:extLst>
          </p:cNvPr>
          <p:cNvSpPr>
            <a:spLocks noGrp="1"/>
          </p:cNvSpPr>
          <p:nvPr>
            <p:ph type="ftr" sz="quarter" idx="16"/>
          </p:nvPr>
        </p:nvSpPr>
        <p:spPr>
          <a:xfrm>
            <a:off x="5486400" y="6034659"/>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32548771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1DB1FCBC-1593-45D2-B772-4A003C03D6BF}"/>
              </a:ext>
            </a:extLst>
          </p:cNvPr>
          <p:cNvSpPr>
            <a:spLocks noGrp="1"/>
          </p:cNvSpPr>
          <p:nvPr>
            <p:ph sz="quarter" idx="1"/>
          </p:nvPr>
        </p:nvSpPr>
        <p:spPr>
          <a:xfrm>
            <a:off x="457200" y="404664"/>
            <a:ext cx="8003232" cy="6069288"/>
          </a:xfrm>
        </p:spPr>
        <p:txBody>
          <a:bodyPr>
            <a:normAutofit fontScale="77500" lnSpcReduction="200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Люминесценттік талдауда кездесетін кедергілер</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Сәулелену көзінің қуаттылығының өзгеруі;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latin typeface="Times New Roman" panose="02020603050405020304" pitchFamily="18" charset="0"/>
                <a:ea typeface="Calibri" panose="020F0502020204030204" pitchFamily="34" charset="0"/>
                <a:cs typeface="Times New Roman" panose="02020603050405020304" pitchFamily="18" charset="0"/>
              </a:rPr>
              <a:t>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Жұтылуға әсер ететін факторлар (монохроматты болмау, шашырау);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Концентрациялық сөндіру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концентрация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с &gt; 10</a:t>
            </a:r>
            <a:r>
              <a:rPr lang="ru-RU" sz="2400" baseline="30000" dirty="0">
                <a:effectLst/>
                <a:latin typeface="Times New Roman" panose="02020603050405020304" pitchFamily="18" charset="0"/>
                <a:ea typeface="Calibri" panose="020F0502020204030204" pitchFamily="34" charset="0"/>
                <a:cs typeface="Times New Roman" panose="02020603050405020304" pitchFamily="18" charset="0"/>
              </a:rPr>
              <a:t>-4</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моль/л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шамасында люминофордың өздігінен жұтылу</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Ішкі сүзгі құбылысы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люминофор қабаты арқылы қозған сәулеленудің жұтылуы</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Температур</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алық сөндіру (т</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емператураның жоғарылауы флуо­ресценция және фосфоресценция шығымының төмендеуіне алып келеді);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Бөгде заттармен сөндіру. Люминесценцияның шығымы сөн­діргіштер деп аталатын бөгде заттардың қатысуымен төмендей алады. Көп тараған люминесценцияның белсенді сөндіргіштер түрлеріне: ауыр металдардың аниондары және катиондары, I</a:t>
            </a:r>
            <a:r>
              <a:rPr lang="kk-KZ" sz="2400" baseline="30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Br</a:t>
            </a:r>
            <a:r>
              <a:rPr lang="kk-KZ" sz="2400" baseline="30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Cs(I), Cu(II) және т.б.; парамагнитті иондары мен молекула­лары Мn(II),O</a:t>
            </a:r>
            <a:r>
              <a:rPr lang="kk-KZ" sz="2400" baseline="-25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2</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және т.б. еріткіш молекулалары жатады.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Флуоресценциялық талдау орындау үшін флуориметрлер және спектрофлуориметрлер, ал фосфоренция үшін фосфори­метрлер қолданылады.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715B25DB-D681-417A-B91F-0DCEC6E71445}"/>
              </a:ext>
            </a:extLst>
          </p:cNvPr>
          <p:cNvSpPr>
            <a:spLocks noGrp="1"/>
          </p:cNvSpPr>
          <p:nvPr>
            <p:ph type="sldNum" sz="quarter" idx="15"/>
          </p:nvPr>
        </p:nvSpPr>
        <p:spPr/>
        <p:txBody>
          <a:bodyPr/>
          <a:lstStyle/>
          <a:p>
            <a:fld id="{D6F87789-79C0-4369-89FF-5E19A7612EE5}" type="slidenum">
              <a:rPr lang="ru-RU" smtClean="0"/>
              <a:pPr/>
              <a:t>12</a:t>
            </a:fld>
            <a:endParaRPr lang="ru-RU"/>
          </a:p>
        </p:txBody>
      </p:sp>
      <p:sp>
        <p:nvSpPr>
          <p:cNvPr id="2" name="Нижний колонтитул 1">
            <a:extLst>
              <a:ext uri="{FF2B5EF4-FFF2-40B4-BE49-F238E27FC236}">
                <a16:creationId xmlns:a16="http://schemas.microsoft.com/office/drawing/2014/main" id="{A166DF39-71BA-4C5D-967A-81BD39160A92}"/>
              </a:ext>
            </a:extLst>
          </p:cNvPr>
          <p:cNvSpPr>
            <a:spLocks noGrp="1"/>
          </p:cNvSpPr>
          <p:nvPr>
            <p:ph type="ftr" sz="quarter" idx="16"/>
          </p:nvPr>
        </p:nvSpPr>
        <p:spPr>
          <a:xfrm>
            <a:off x="5523721" y="6108192"/>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3675316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ED827F2-2F64-4F32-9383-B5904DEE0685}"/>
              </a:ext>
            </a:extLst>
          </p:cNvPr>
          <p:cNvSpPr>
            <a:spLocks noGrp="1"/>
          </p:cNvSpPr>
          <p:nvPr>
            <p:ph sz="quarter" idx="1"/>
          </p:nvPr>
        </p:nvSpPr>
        <p:spPr>
          <a:xfrm>
            <a:off x="457200" y="476672"/>
            <a:ext cx="8003232" cy="5997280"/>
          </a:xfrm>
        </p:spPr>
        <p:txBody>
          <a:bodyPr>
            <a:normAutofit/>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Люминесценттік талдаудың спектрофотометриядан артықшылығы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Селективтілігі жоғары;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Анықтау шегі төмен;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Анықталатын қосылыстардың концентрация аумағы кең;</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Биологиялық қосылыстарды, токсиканттардың микромөлшерін анықтай алады;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ЖЭСХ әдісін детектирлейді.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8C21058E-F737-4508-A2C2-E4EA24AB479B}"/>
              </a:ext>
            </a:extLst>
          </p:cNvPr>
          <p:cNvSpPr>
            <a:spLocks noGrp="1"/>
          </p:cNvSpPr>
          <p:nvPr>
            <p:ph type="sldNum" sz="quarter" idx="15"/>
          </p:nvPr>
        </p:nvSpPr>
        <p:spPr/>
        <p:txBody>
          <a:bodyPr/>
          <a:lstStyle/>
          <a:p>
            <a:fld id="{D6F87789-79C0-4369-89FF-5E19A7612EE5}" type="slidenum">
              <a:rPr lang="ru-RU" smtClean="0"/>
              <a:pPr/>
              <a:t>13</a:t>
            </a:fld>
            <a:endParaRPr lang="ru-RU"/>
          </a:p>
        </p:txBody>
      </p:sp>
      <p:sp>
        <p:nvSpPr>
          <p:cNvPr id="2" name="Нижний колонтитул 1">
            <a:extLst>
              <a:ext uri="{FF2B5EF4-FFF2-40B4-BE49-F238E27FC236}">
                <a16:creationId xmlns:a16="http://schemas.microsoft.com/office/drawing/2014/main" id="{0D5C62F9-89A2-4D38-A293-6D50D2656647}"/>
              </a:ext>
            </a:extLst>
          </p:cNvPr>
          <p:cNvSpPr>
            <a:spLocks noGrp="1"/>
          </p:cNvSpPr>
          <p:nvPr>
            <p:ph type="ftr" sz="quarter" idx="16"/>
          </p:nvPr>
        </p:nvSpPr>
        <p:spPr>
          <a:xfrm>
            <a:off x="5399124" y="5815965"/>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150463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6DD645D4-26B1-4479-8FB5-A6E53D64C57C}"/>
              </a:ext>
            </a:extLst>
          </p:cNvPr>
          <p:cNvPicPr>
            <a:picLocks noGrp="1" noChangeAspect="1"/>
          </p:cNvPicPr>
          <p:nvPr>
            <p:ph sz="quarter" idx="1"/>
          </p:nvPr>
        </p:nvPicPr>
        <p:blipFill>
          <a:blip r:embed="rId2"/>
          <a:stretch>
            <a:fillRect/>
          </a:stretch>
        </p:blipFill>
        <p:spPr>
          <a:xfrm>
            <a:off x="683568" y="260648"/>
            <a:ext cx="7704856" cy="6120680"/>
          </a:xfrm>
          <a:prstGeom prst="rect">
            <a:avLst/>
          </a:prstGeom>
        </p:spPr>
      </p:pic>
      <p:sp>
        <p:nvSpPr>
          <p:cNvPr id="4" name="Номер слайда 3">
            <a:extLst>
              <a:ext uri="{FF2B5EF4-FFF2-40B4-BE49-F238E27FC236}">
                <a16:creationId xmlns:a16="http://schemas.microsoft.com/office/drawing/2014/main" id="{7C67E82F-0EDC-4C38-81E1-66C110DBB1E9}"/>
              </a:ext>
            </a:extLst>
          </p:cNvPr>
          <p:cNvSpPr>
            <a:spLocks noGrp="1"/>
          </p:cNvSpPr>
          <p:nvPr>
            <p:ph type="sldNum" sz="quarter" idx="15"/>
          </p:nvPr>
        </p:nvSpPr>
        <p:spPr/>
        <p:txBody>
          <a:bodyPr/>
          <a:lstStyle/>
          <a:p>
            <a:fld id="{D6F87789-79C0-4369-89FF-5E19A7612EE5}" type="slidenum">
              <a:rPr lang="ru-RU" smtClean="0"/>
              <a:pPr/>
              <a:t>14</a:t>
            </a:fld>
            <a:endParaRPr lang="ru-RU"/>
          </a:p>
        </p:txBody>
      </p:sp>
      <p:sp>
        <p:nvSpPr>
          <p:cNvPr id="2" name="Нижний колонтитул 1">
            <a:extLst>
              <a:ext uri="{FF2B5EF4-FFF2-40B4-BE49-F238E27FC236}">
                <a16:creationId xmlns:a16="http://schemas.microsoft.com/office/drawing/2014/main" id="{FB575096-6236-4435-9F19-992CF41E793B}"/>
              </a:ext>
            </a:extLst>
          </p:cNvPr>
          <p:cNvSpPr>
            <a:spLocks noGrp="1"/>
          </p:cNvSpPr>
          <p:nvPr>
            <p:ph type="ftr" sz="quarter" idx="16"/>
          </p:nvPr>
        </p:nvSpPr>
        <p:spPr>
          <a:xfrm>
            <a:off x="5943600" y="6381328"/>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421212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3FA9F0D8-14A0-45B0-A1C1-1D04A360346D}"/>
              </a:ext>
            </a:extLst>
          </p:cNvPr>
          <p:cNvSpPr>
            <a:spLocks noGrp="1"/>
          </p:cNvSpPr>
          <p:nvPr>
            <p:ph sz="quarter" idx="1"/>
          </p:nvPr>
        </p:nvSpPr>
        <p:spPr>
          <a:xfrm>
            <a:off x="457200" y="332656"/>
            <a:ext cx="7787208" cy="6141296"/>
          </a:xfrm>
        </p:spPr>
        <p:txBody>
          <a:bodyPr>
            <a:normAutofit lnSpcReduction="10000"/>
          </a:bodyPr>
          <a:lstStyle/>
          <a:p>
            <a:pPr indent="0" algn="just">
              <a:lnSpc>
                <a:spcPct val="107000"/>
              </a:lnSpc>
              <a:spcAft>
                <a:spcPts val="800"/>
              </a:spcAft>
              <a:buNone/>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Нефелометрия және турбидиметрия әдістерімен анықтала­тын қосылыстардың концентрациясы 0,1 мг/мл құрайды және де аз еритін қосылыстар ретінде галогенид, сульфат, оксалат, фосфат аниондарын және де кей жағдайларда ақ әрі түсті тұнба түзетін күміс, барий, мырыш, магний, қорғасын, кальций ка­тион­­дарын анықтауға болады. Бұл әдістердің қолданылуы шек­теу­лі, мысалы кейбір компоненттерді фотометриялық әдіспен анықтау үшін түсті реагенті жоқ (сульфат, хлорид) және де тұндыру арқылы алынған аз еритін қосылыстар өте сезімтал болған жағдайларда нефелометрия және турбидиметрия әдістері таңдалады. Әдістің тағы бір кемшілігі аналитикалық белгі алуда суспензия құрамындағы бөлшектердің диаметрлері мен форма­лары кедергі келтіреді.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8E8BD931-BBAA-44B6-8204-88048941C840}"/>
              </a:ext>
            </a:extLst>
          </p:cNvPr>
          <p:cNvSpPr>
            <a:spLocks noGrp="1"/>
          </p:cNvSpPr>
          <p:nvPr>
            <p:ph type="sldNum" sz="quarter" idx="15"/>
          </p:nvPr>
        </p:nvSpPr>
        <p:spPr/>
        <p:txBody>
          <a:bodyPr/>
          <a:lstStyle/>
          <a:p>
            <a:fld id="{D6F87789-79C0-4369-89FF-5E19A7612EE5}" type="slidenum">
              <a:rPr lang="ru-RU" smtClean="0"/>
              <a:pPr/>
              <a:t>15</a:t>
            </a:fld>
            <a:endParaRPr lang="ru-RU"/>
          </a:p>
        </p:txBody>
      </p:sp>
      <p:sp>
        <p:nvSpPr>
          <p:cNvPr id="2" name="Нижний колонтитул 1">
            <a:extLst>
              <a:ext uri="{FF2B5EF4-FFF2-40B4-BE49-F238E27FC236}">
                <a16:creationId xmlns:a16="http://schemas.microsoft.com/office/drawing/2014/main" id="{F7AAD882-9114-49C8-BFA1-1C2893B98560}"/>
              </a:ext>
            </a:extLst>
          </p:cNvPr>
          <p:cNvSpPr>
            <a:spLocks noGrp="1"/>
          </p:cNvSpPr>
          <p:nvPr>
            <p:ph type="ftr" sz="quarter" idx="16"/>
          </p:nvPr>
        </p:nvSpPr>
        <p:spPr>
          <a:xfrm>
            <a:off x="5230072" y="6072378"/>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21197215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55D0B14-27E3-4B1E-86B4-2F1400E6D104}"/>
              </a:ext>
            </a:extLst>
          </p:cNvPr>
          <p:cNvSpPr>
            <a:spLocks noGrp="1"/>
          </p:cNvSpPr>
          <p:nvPr>
            <p:ph sz="quarter" idx="1"/>
          </p:nvPr>
        </p:nvSpPr>
        <p:spPr>
          <a:xfrm>
            <a:off x="457200" y="260648"/>
            <a:ext cx="8003232" cy="6336704"/>
          </a:xfrm>
        </p:spPr>
        <p:txBody>
          <a:bodyPr>
            <a:normAutofit fontScale="92500" lnSpcReduction="10000"/>
          </a:bodyPr>
          <a:lstStyle/>
          <a:p>
            <a:pPr indent="252095" algn="just">
              <a:lnSpc>
                <a:spcPct val="97000"/>
              </a:lnSpc>
              <a:spcAft>
                <a:spcPts val="800"/>
              </a:spcAf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Әдістердің метрологиялық сипаттамалары: дәлдігі 2-10 % аралығында, сезімталдығы өте жоғары, әсіресе нефелометрия әдісімен анықталатын компоненттің минимальды концентрация­сы 0,01-0,1 мг/л, орындалуы оңай, құрал-жабдық жағынан ың­ғайлы, нәтижелердің қайталанымдылығы төмен.</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97000"/>
              </a:lnSpc>
              <a:spcAft>
                <a:spcPts val="800"/>
              </a:spcAf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Бұл әдісте зерттелетін қосылыста көзге көрінбейтін дис­перс­ті бөлшектер болғандықтан құбылыс жарықтың шашырау құбылысына негізделген (жұтылу процесі орындалмайды), ол мынадай факторларға тәуелді: </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7000"/>
              </a:lnSpc>
              <a:spcAft>
                <a:spcPts val="800"/>
              </a:spcAft>
              <a:buFont typeface="Times New Roman" panose="02020603050405020304" pitchFamily="18" charset="0"/>
              <a:buChar char="–"/>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толқын ұзындығы неғұрлым көп болған сайын шашырау қарқындылығы соғұрлым төмен;</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97000"/>
              </a:lnSpc>
              <a:spcAft>
                <a:spcPts val="800"/>
              </a:spcAft>
              <a:buFont typeface="Times New Roman" panose="02020603050405020304" pitchFamily="18" charset="0"/>
              <a:buChar char="–"/>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бөлшектердің диаметрлері мен формаларына байланыс­ты бірнеше түрі бар, егер де бөлшек майда болып, бөл­шектің радиусы r≤0,1 болса Рэлей шашырауы байқа­лады, бұл жағдайда I</a:t>
            </a:r>
            <a:r>
              <a:rPr lang="kk-KZ" sz="2400" baseline="-25000" dirty="0">
                <a:solidFill>
                  <a:srgbClr val="000000"/>
                </a:solidFill>
                <a:effectLst/>
                <a:latin typeface="Times New Roman" panose="02020603050405020304" pitchFamily="18" charset="0"/>
                <a:ea typeface="Arial Unicode MS"/>
                <a:cs typeface="Times New Roman" panose="02020603050405020304" pitchFamily="18" charset="0"/>
              </a:rPr>
              <a:t>ш</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 1/ </a:t>
            </a:r>
            <a:r>
              <a:rPr lang="kk-KZ" sz="2400" dirty="0">
                <a:effectLst/>
                <a:latin typeface="Calibri" panose="020F0502020204030204" pitchFamily="34" charset="0"/>
                <a:ea typeface="Calibri" panose="020F0502020204030204" pitchFamily="34" charset="0"/>
                <a:cs typeface="Arial" panose="020B0604020202020204" pitchFamily="34" charset="0"/>
                <a:sym typeface="Symbol" panose="05050102010706020507" pitchFamily="18" charset="2"/>
              </a:rPr>
              <a:t></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4</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ал егер бөлшектер ірі және олардың радиусы 0,1</a:t>
            </a:r>
            <a:r>
              <a:rPr lang="kk-KZ" sz="2400" dirty="0">
                <a:solidFill>
                  <a:srgbClr val="000000"/>
                </a:solidFill>
                <a:effectLst/>
                <a:latin typeface="Times New Roman" panose="02020603050405020304" pitchFamily="18" charset="0"/>
                <a:ea typeface="Arial Unicode MS"/>
                <a:cs typeface="Times New Roman" panose="02020603050405020304" pitchFamily="18" charset="0"/>
                <a:sym typeface="Symbol" panose="05050102010706020507" pitchFamily="18" charset="2"/>
              </a:rPr>
              <a:t></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≤r≤2,3</a:t>
            </a:r>
            <a:r>
              <a:rPr lang="kk-KZ" sz="2400" dirty="0">
                <a:solidFill>
                  <a:srgbClr val="000000"/>
                </a:solidFill>
                <a:effectLst/>
                <a:latin typeface="Times New Roman" panose="02020603050405020304" pitchFamily="18" charset="0"/>
                <a:ea typeface="Arial Unicode MS"/>
                <a:cs typeface="Times New Roman" panose="02020603050405020304" pitchFamily="18" charset="0"/>
                <a:sym typeface="Symbol" panose="05050102010706020507" pitchFamily="18" charset="2"/>
              </a:rPr>
              <a:t></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болса, Тиндаль шашырауы орындалады және шашырау дәреже </a:t>
            </a:r>
            <a:r>
              <a:rPr lang="kk-KZ" sz="2400" dirty="0">
                <a:solidFill>
                  <a:srgbClr val="000000"/>
                </a:solidFill>
                <a:effectLst/>
                <a:latin typeface="Times New Roman" panose="02020603050405020304" pitchFamily="18" charset="0"/>
                <a:ea typeface="Arial Unicode MS"/>
                <a:cs typeface="Times New Roman" panose="02020603050405020304" pitchFamily="18" charset="0"/>
                <a:sym typeface="Symbol" panose="05050102010706020507" pitchFamily="18" charset="2"/>
              </a:rPr>
              <a:t></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қатысты төмен­дейді; ал үлкен бөлшектер үшін r&gt;</a:t>
            </a:r>
            <a:r>
              <a:rPr lang="kk-KZ" sz="2400" dirty="0">
                <a:solidFill>
                  <a:srgbClr val="000000"/>
                </a:solidFill>
                <a:effectLst/>
                <a:latin typeface="Times New Roman" panose="02020603050405020304" pitchFamily="18" charset="0"/>
                <a:ea typeface="Arial Unicode MS"/>
                <a:cs typeface="Times New Roman" panose="02020603050405020304" pitchFamily="18" charset="0"/>
                <a:sym typeface="Symbol" panose="05050102010706020507" pitchFamily="18" charset="2"/>
              </a:rPr>
              <a:t></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толқын ұзындығына байланыссыз жарықтың шағылуы байқалады.</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4334770C-D453-4F91-B972-EB0DC989E29A}"/>
              </a:ext>
            </a:extLst>
          </p:cNvPr>
          <p:cNvSpPr>
            <a:spLocks noGrp="1"/>
          </p:cNvSpPr>
          <p:nvPr>
            <p:ph type="sldNum" sz="quarter" idx="15"/>
          </p:nvPr>
        </p:nvSpPr>
        <p:spPr/>
        <p:txBody>
          <a:bodyPr/>
          <a:lstStyle/>
          <a:p>
            <a:fld id="{D6F87789-79C0-4369-89FF-5E19A7612EE5}" type="slidenum">
              <a:rPr lang="ru-RU" smtClean="0"/>
              <a:pPr/>
              <a:t>16</a:t>
            </a:fld>
            <a:endParaRPr lang="ru-RU"/>
          </a:p>
        </p:txBody>
      </p:sp>
      <p:sp>
        <p:nvSpPr>
          <p:cNvPr id="2" name="Нижний колонтитул 1">
            <a:extLst>
              <a:ext uri="{FF2B5EF4-FFF2-40B4-BE49-F238E27FC236}">
                <a16:creationId xmlns:a16="http://schemas.microsoft.com/office/drawing/2014/main" id="{C9D8AF9C-7436-4168-B3B0-0F38C6AF3CB7}"/>
              </a:ext>
            </a:extLst>
          </p:cNvPr>
          <p:cNvSpPr>
            <a:spLocks noGrp="1"/>
          </p:cNvSpPr>
          <p:nvPr>
            <p:ph type="ftr" sz="quarter" idx="16"/>
          </p:nvPr>
        </p:nvSpPr>
        <p:spPr>
          <a:xfrm>
            <a:off x="5399124" y="6212284"/>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12537861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C45A2CF7-80D4-4A26-9956-B96DCFE11931}"/>
              </a:ext>
            </a:extLst>
          </p:cNvPr>
          <p:cNvSpPr>
            <a:spLocks noGrp="1"/>
          </p:cNvSpPr>
          <p:nvPr>
            <p:ph sz="quarter" idx="1"/>
          </p:nvPr>
        </p:nvSpPr>
        <p:spPr>
          <a:xfrm>
            <a:off x="457200" y="548680"/>
            <a:ext cx="8003232" cy="5925272"/>
          </a:xfrm>
        </p:spPr>
        <p:txBody>
          <a:bodyPr>
            <a:normAutofit fontScale="92500"/>
          </a:bodyPr>
          <a:lstStyle/>
          <a:p>
            <a:pPr indent="252095" algn="just">
              <a:lnSpc>
                <a:spcPct val="107000"/>
              </a:lnSpc>
              <a:spcAft>
                <a:spcPts val="800"/>
              </a:spcAf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Әдісте аналитикалық белгі суспензияның құрамындағы бөлшектердің мөлшеріне байланысты болғандықтан, ерітінді дайындау барысында мына талаптар қатаң орындалуы тиіс: реагенттер белгілі ретпен қосылу керек; реагенттер бірдей жылдамдықпен араластырылуы керек; бастапқы ерітіндінің кон­центрациялары бірдей болу керек; тұрақты температура; тұрақ­тан­дырғыш (агар, желатин) қосылу керек; зерттелетін суспен­зиялар бірдей уақытта дайындалып, өлшену керек.</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pPr indent="252095" algn="just">
              <a:lnSpc>
                <a:spcPct val="107000"/>
              </a:lnSpc>
              <a:spcAft>
                <a:spcPts val="800"/>
              </a:spcAf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Нефелометрия мен турбидиметрияда белгісіз ерітіндінің концентрациясын анықтау үшін градуирлеу график және нефе­лометрлік пен турбидиметрлік титрлеу әдістері қолданылады. Титрлеу процесінде тұнбаның жаңа порциясының пайда бо­луы­на байланысты лайлылық өседі, содан соң тұрақталып немесе аздап төмендейді, алдын ала графиктер тұрғызу арқылы белгісіз заттың концентрациясы есептеледі.</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180A6834-4205-481C-9D6E-19EE5CB34D66}"/>
              </a:ext>
            </a:extLst>
          </p:cNvPr>
          <p:cNvSpPr>
            <a:spLocks noGrp="1"/>
          </p:cNvSpPr>
          <p:nvPr>
            <p:ph type="sldNum" sz="quarter" idx="15"/>
          </p:nvPr>
        </p:nvSpPr>
        <p:spPr/>
        <p:txBody>
          <a:bodyPr/>
          <a:lstStyle/>
          <a:p>
            <a:fld id="{D6F87789-79C0-4369-89FF-5E19A7612EE5}" type="slidenum">
              <a:rPr lang="ru-RU" smtClean="0"/>
              <a:pPr/>
              <a:t>17</a:t>
            </a:fld>
            <a:endParaRPr lang="ru-RU"/>
          </a:p>
        </p:txBody>
      </p:sp>
      <p:sp>
        <p:nvSpPr>
          <p:cNvPr id="2" name="Нижний колонтитул 1">
            <a:extLst>
              <a:ext uri="{FF2B5EF4-FFF2-40B4-BE49-F238E27FC236}">
                <a16:creationId xmlns:a16="http://schemas.microsoft.com/office/drawing/2014/main" id="{FB2A06A6-EC3E-4C15-BA1A-AFCE4A8C2464}"/>
              </a:ext>
            </a:extLst>
          </p:cNvPr>
          <p:cNvSpPr>
            <a:spLocks noGrp="1"/>
          </p:cNvSpPr>
          <p:nvPr>
            <p:ph type="ftr" sz="quarter" idx="16"/>
          </p:nvPr>
        </p:nvSpPr>
        <p:spPr>
          <a:xfrm>
            <a:off x="5652120" y="6217539"/>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2703774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DDF83759-34C8-43A3-9E67-53133DF5958F}"/>
              </a:ext>
            </a:extLst>
          </p:cNvPr>
          <p:cNvPicPr>
            <a:picLocks noGrp="1" noChangeAspect="1"/>
          </p:cNvPicPr>
          <p:nvPr>
            <p:ph sz="quarter" idx="1"/>
          </p:nvPr>
        </p:nvPicPr>
        <p:blipFill>
          <a:blip r:embed="rId2"/>
          <a:stretch>
            <a:fillRect/>
          </a:stretch>
        </p:blipFill>
        <p:spPr>
          <a:xfrm>
            <a:off x="575556" y="28340"/>
            <a:ext cx="7992888" cy="6048672"/>
          </a:xfrm>
          <a:prstGeom prst="rect">
            <a:avLst/>
          </a:prstGeom>
        </p:spPr>
      </p:pic>
      <p:sp>
        <p:nvSpPr>
          <p:cNvPr id="4" name="Номер слайда 3">
            <a:extLst>
              <a:ext uri="{FF2B5EF4-FFF2-40B4-BE49-F238E27FC236}">
                <a16:creationId xmlns:a16="http://schemas.microsoft.com/office/drawing/2014/main" id="{134837E9-9E76-4CCD-960A-DC523B567F88}"/>
              </a:ext>
            </a:extLst>
          </p:cNvPr>
          <p:cNvSpPr>
            <a:spLocks noGrp="1"/>
          </p:cNvSpPr>
          <p:nvPr>
            <p:ph type="sldNum" sz="quarter" idx="15"/>
          </p:nvPr>
        </p:nvSpPr>
        <p:spPr/>
        <p:txBody>
          <a:bodyPr/>
          <a:lstStyle/>
          <a:p>
            <a:fld id="{D6F87789-79C0-4369-89FF-5E19A7612EE5}" type="slidenum">
              <a:rPr lang="ru-RU" smtClean="0"/>
              <a:pPr/>
              <a:t>18</a:t>
            </a:fld>
            <a:endParaRPr lang="ru-RU"/>
          </a:p>
        </p:txBody>
      </p:sp>
      <p:sp>
        <p:nvSpPr>
          <p:cNvPr id="2" name="Нижний колонтитул 1">
            <a:extLst>
              <a:ext uri="{FF2B5EF4-FFF2-40B4-BE49-F238E27FC236}">
                <a16:creationId xmlns:a16="http://schemas.microsoft.com/office/drawing/2014/main" id="{908E33BF-F999-49DA-B3D4-297CE676E8F3}"/>
              </a:ext>
            </a:extLst>
          </p:cNvPr>
          <p:cNvSpPr>
            <a:spLocks noGrp="1"/>
          </p:cNvSpPr>
          <p:nvPr>
            <p:ph type="ftr" sz="quarter" idx="16"/>
          </p:nvPr>
        </p:nvSpPr>
        <p:spPr>
          <a:xfrm>
            <a:off x="5442162" y="6219430"/>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18705889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8DC26F53-8763-42F6-B5DE-DD77AD8207BD}"/>
              </a:ext>
            </a:extLst>
          </p:cNvPr>
          <p:cNvPicPr>
            <a:picLocks noGrp="1" noChangeAspect="1"/>
          </p:cNvPicPr>
          <p:nvPr>
            <p:ph sz="quarter" idx="1"/>
          </p:nvPr>
        </p:nvPicPr>
        <p:blipFill>
          <a:blip r:embed="rId2"/>
          <a:stretch>
            <a:fillRect/>
          </a:stretch>
        </p:blipFill>
        <p:spPr>
          <a:xfrm>
            <a:off x="4185344" y="2485179"/>
            <a:ext cx="4248472" cy="3260849"/>
          </a:xfrm>
          <a:prstGeom prst="rect">
            <a:avLst/>
          </a:prstGeom>
        </p:spPr>
      </p:pic>
      <p:sp>
        <p:nvSpPr>
          <p:cNvPr id="4" name="Номер слайда 3">
            <a:extLst>
              <a:ext uri="{FF2B5EF4-FFF2-40B4-BE49-F238E27FC236}">
                <a16:creationId xmlns:a16="http://schemas.microsoft.com/office/drawing/2014/main" id="{9198FB90-3CBC-4600-926E-10F5873C7F3D}"/>
              </a:ext>
            </a:extLst>
          </p:cNvPr>
          <p:cNvSpPr>
            <a:spLocks noGrp="1"/>
          </p:cNvSpPr>
          <p:nvPr>
            <p:ph type="sldNum" sz="quarter" idx="15"/>
          </p:nvPr>
        </p:nvSpPr>
        <p:spPr/>
        <p:txBody>
          <a:bodyPr/>
          <a:lstStyle/>
          <a:p>
            <a:fld id="{D6F87789-79C0-4369-89FF-5E19A7612EE5}" type="slidenum">
              <a:rPr lang="ru-RU" smtClean="0"/>
              <a:pPr/>
              <a:t>19</a:t>
            </a:fld>
            <a:endParaRPr lang="ru-RU"/>
          </a:p>
        </p:txBody>
      </p:sp>
      <p:pic>
        <p:nvPicPr>
          <p:cNvPr id="6" name="Рисунок 5">
            <a:extLst>
              <a:ext uri="{FF2B5EF4-FFF2-40B4-BE49-F238E27FC236}">
                <a16:creationId xmlns:a16="http://schemas.microsoft.com/office/drawing/2014/main" id="{76CA18DB-A224-49A5-B65E-7BA1EFAE6790}"/>
              </a:ext>
            </a:extLst>
          </p:cNvPr>
          <p:cNvPicPr>
            <a:picLocks noChangeAspect="1"/>
          </p:cNvPicPr>
          <p:nvPr/>
        </p:nvPicPr>
        <p:blipFill>
          <a:blip r:embed="rId3"/>
          <a:stretch>
            <a:fillRect/>
          </a:stretch>
        </p:blipFill>
        <p:spPr>
          <a:xfrm>
            <a:off x="976147" y="404664"/>
            <a:ext cx="3451837" cy="2952328"/>
          </a:xfrm>
          <a:prstGeom prst="rect">
            <a:avLst/>
          </a:prstGeom>
        </p:spPr>
      </p:pic>
      <p:sp>
        <p:nvSpPr>
          <p:cNvPr id="3" name="TextBox 2">
            <a:extLst>
              <a:ext uri="{FF2B5EF4-FFF2-40B4-BE49-F238E27FC236}">
                <a16:creationId xmlns:a16="http://schemas.microsoft.com/office/drawing/2014/main" id="{67098034-ED59-40DF-A4DA-2800E4CE331D}"/>
              </a:ext>
            </a:extLst>
          </p:cNvPr>
          <p:cNvSpPr txBox="1"/>
          <p:nvPr/>
        </p:nvSpPr>
        <p:spPr>
          <a:xfrm>
            <a:off x="721845" y="6084004"/>
            <a:ext cx="3960440" cy="369332"/>
          </a:xfrm>
          <a:prstGeom prst="rect">
            <a:avLst/>
          </a:prstGeom>
          <a:noFill/>
        </p:spPr>
        <p:txBody>
          <a:bodyPr wrap="square" rtlCol="0">
            <a:spAutoFit/>
          </a:bodyPr>
          <a:lstStyle/>
          <a:p>
            <a:r>
              <a:rPr lang="ru-RU" dirty="0" err="1"/>
              <a:t>Суреттер</a:t>
            </a:r>
            <a:r>
              <a:rPr lang="kk-KZ" dirty="0"/>
              <a:t> интернеттен алынды</a:t>
            </a:r>
            <a:endParaRPr lang="ru-RU" dirty="0"/>
          </a:p>
        </p:txBody>
      </p:sp>
    </p:spTree>
    <p:extLst>
      <p:ext uri="{BB962C8B-B14F-4D97-AF65-F5344CB8AC3E}">
        <p14:creationId xmlns:p14="http://schemas.microsoft.com/office/powerpoint/2010/main" val="4057291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F5A95F09-B327-42CE-BF5F-1CE008F12DDC}"/>
              </a:ext>
            </a:extLst>
          </p:cNvPr>
          <p:cNvSpPr>
            <a:spLocks noGrp="1"/>
          </p:cNvSpPr>
          <p:nvPr>
            <p:ph sz="quarter" idx="1"/>
          </p:nvPr>
        </p:nvSpPr>
        <p:spPr>
          <a:xfrm>
            <a:off x="457200" y="260648"/>
            <a:ext cx="8147248" cy="6264696"/>
          </a:xfrm>
        </p:spPr>
        <p:txBody>
          <a:bodyPr>
            <a:normAutofit fontScale="925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b="1" dirty="0">
                <a:solidFill>
                  <a:srgbClr val="000000"/>
                </a:solidFill>
                <a:effectLst/>
                <a:latin typeface="Times New Roman" panose="02020603050405020304" pitchFamily="18" charset="0"/>
                <a:ea typeface="Arial Unicode MS"/>
                <a:cs typeface="Times New Roman" panose="02020603050405020304" pitchFamily="18" charset="0"/>
              </a:rPr>
              <a:t>	Люминесцентті талдау әдісі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Көптеген қосылыстарды қыздырғанда жарқырау қабілетіне ие болады, ол жылудың тепе-теңдік шашырауынан болады. Ал кейбір қосылыстар қыздырусыз бөлме температурасында жар­қы­рай алады, ондай құбылыс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люминесценция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деп аталады, бұл жағдайда шашырау тепе-теңсіздік жағдайда болады. Қосылыс­тардың люминесцентті қасиетін арттыру үшін сырттан қандай да бір энергия берілуі қажет, қосылыстың бөлшектері сырттан келген энергияны сіңіру арқылы қозған күйге ауысады, қозған бөлшектер артық энергияны тез жогалтады да, қайтадан негізгі қалпына келеді. Сонымен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люминесценция</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дегеніміз – атомдар­дың, молекулалардың және бөлшектердің электрон ауысулары қозған күйден негізгі жағдайына қайту нәтижесінде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жарқырау процесі</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Қозу түрлеріне қарай люминесценция әдісінің бірнеше түрлерге топталады.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806186B-0E42-437C-8025-E145CAD29C0E}"/>
              </a:ext>
            </a:extLst>
          </p:cNvPr>
          <p:cNvSpPr>
            <a:spLocks noGrp="1"/>
          </p:cNvSpPr>
          <p:nvPr>
            <p:ph type="sldNum" sz="quarter" idx="15"/>
          </p:nvPr>
        </p:nvSpPr>
        <p:spPr/>
        <p:txBody>
          <a:bodyPr/>
          <a:lstStyle/>
          <a:p>
            <a:fld id="{D6F87789-79C0-4369-89FF-5E19A7612EE5}" type="slidenum">
              <a:rPr lang="ru-RU" smtClean="0"/>
              <a:pPr/>
              <a:t>2</a:t>
            </a:fld>
            <a:endParaRPr lang="ru-RU"/>
          </a:p>
        </p:txBody>
      </p:sp>
      <p:sp>
        <p:nvSpPr>
          <p:cNvPr id="2" name="Нижний колонтитул 1">
            <a:extLst>
              <a:ext uri="{FF2B5EF4-FFF2-40B4-BE49-F238E27FC236}">
                <a16:creationId xmlns:a16="http://schemas.microsoft.com/office/drawing/2014/main" id="{6B9BEF10-B8A6-4EB7-9AAB-AF179C17B2A5}"/>
              </a:ext>
            </a:extLst>
          </p:cNvPr>
          <p:cNvSpPr>
            <a:spLocks noGrp="1"/>
          </p:cNvSpPr>
          <p:nvPr>
            <p:ph type="ftr" sz="quarter" idx="16"/>
          </p:nvPr>
        </p:nvSpPr>
        <p:spPr>
          <a:xfrm>
            <a:off x="4928616" y="6199946"/>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30502723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Объект 6">
            <a:extLst>
              <a:ext uri="{FF2B5EF4-FFF2-40B4-BE49-F238E27FC236}">
                <a16:creationId xmlns:a16="http://schemas.microsoft.com/office/drawing/2014/main" id="{8A5D6BD1-D148-4131-8976-72EFE277C2CD}"/>
              </a:ext>
            </a:extLst>
          </p:cNvPr>
          <p:cNvPicPr>
            <a:picLocks noGrp="1" noChangeAspect="1"/>
          </p:cNvPicPr>
          <p:nvPr>
            <p:ph sz="quarter" idx="1"/>
          </p:nvPr>
        </p:nvPicPr>
        <p:blipFill>
          <a:blip r:embed="rId2"/>
          <a:stretch>
            <a:fillRect/>
          </a:stretch>
        </p:blipFill>
        <p:spPr>
          <a:xfrm>
            <a:off x="539552" y="260648"/>
            <a:ext cx="7992888" cy="4392488"/>
          </a:xfrm>
          <a:prstGeom prst="rect">
            <a:avLst/>
          </a:prstGeom>
        </p:spPr>
      </p:pic>
      <p:sp>
        <p:nvSpPr>
          <p:cNvPr id="4" name="Номер слайда 3">
            <a:extLst>
              <a:ext uri="{FF2B5EF4-FFF2-40B4-BE49-F238E27FC236}">
                <a16:creationId xmlns:a16="http://schemas.microsoft.com/office/drawing/2014/main" id="{01A3CFE5-BED0-4A53-96BD-3F0A3D2F63E0}"/>
              </a:ext>
            </a:extLst>
          </p:cNvPr>
          <p:cNvSpPr>
            <a:spLocks noGrp="1"/>
          </p:cNvSpPr>
          <p:nvPr>
            <p:ph type="sldNum" sz="quarter" idx="15"/>
          </p:nvPr>
        </p:nvSpPr>
        <p:spPr/>
        <p:txBody>
          <a:bodyPr/>
          <a:lstStyle/>
          <a:p>
            <a:fld id="{D6F87789-79C0-4369-89FF-5E19A7612EE5}" type="slidenum">
              <a:rPr lang="ru-RU" smtClean="0"/>
              <a:pPr/>
              <a:t>3</a:t>
            </a:fld>
            <a:endParaRPr lang="ru-RU"/>
          </a:p>
        </p:txBody>
      </p:sp>
      <p:pic>
        <p:nvPicPr>
          <p:cNvPr id="1027" name="Picture 3" descr="Спецкурс &quot;Люминесценция&quot;">
            <a:extLst>
              <a:ext uri="{FF2B5EF4-FFF2-40B4-BE49-F238E27FC236}">
                <a16:creationId xmlns:a16="http://schemas.microsoft.com/office/drawing/2014/main" id="{7CA43C3C-6B05-426A-B153-A9293C9C6D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9" y="4395064"/>
            <a:ext cx="6092314" cy="2058272"/>
          </a:xfrm>
          <a:prstGeom prst="rect">
            <a:avLst/>
          </a:prstGeom>
          <a:noFill/>
          <a:extLst>
            <a:ext uri="{909E8E84-426E-40DD-AFC4-6F175D3DCCD1}">
              <a14:hiddenFill xmlns:a14="http://schemas.microsoft.com/office/drawing/2010/main">
                <a:solidFill>
                  <a:srgbClr val="FFFFFF"/>
                </a:solidFill>
              </a14:hiddenFill>
            </a:ext>
          </a:extLst>
        </p:spPr>
      </p:pic>
      <p:sp>
        <p:nvSpPr>
          <p:cNvPr id="2" name="Нижний колонтитул 1">
            <a:extLst>
              <a:ext uri="{FF2B5EF4-FFF2-40B4-BE49-F238E27FC236}">
                <a16:creationId xmlns:a16="http://schemas.microsoft.com/office/drawing/2014/main" id="{0EE52F39-BC76-4567-ABF2-59C808E1F08E}"/>
              </a:ext>
            </a:extLst>
          </p:cNvPr>
          <p:cNvSpPr>
            <a:spLocks noGrp="1"/>
          </p:cNvSpPr>
          <p:nvPr>
            <p:ph type="ftr" sz="quarter" idx="16"/>
          </p:nvPr>
        </p:nvSpPr>
        <p:spPr>
          <a:xfrm>
            <a:off x="5582598" y="6492240"/>
            <a:ext cx="3200400" cy="365760"/>
          </a:xfrm>
        </p:spPr>
        <p:txBody>
          <a:bodyPr/>
          <a:lstStyle/>
          <a:p>
            <a:r>
              <a:rPr lang="ru-RU"/>
              <a:t>©Исмаилова Акмарал Газизовна</a:t>
            </a:r>
          </a:p>
        </p:txBody>
      </p:sp>
    </p:spTree>
    <p:extLst>
      <p:ext uri="{BB962C8B-B14F-4D97-AF65-F5344CB8AC3E}">
        <p14:creationId xmlns:p14="http://schemas.microsoft.com/office/powerpoint/2010/main" val="35386863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F7E60ABF-6271-40D0-B6B1-D6EBE1A3BC22}"/>
              </a:ext>
            </a:extLst>
          </p:cNvPr>
          <p:cNvSpPr>
            <a:spLocks noGrp="1"/>
          </p:cNvSpPr>
          <p:nvPr>
            <p:ph type="sldNum" sz="quarter" idx="15"/>
          </p:nvPr>
        </p:nvSpPr>
        <p:spPr/>
        <p:txBody>
          <a:bodyPr/>
          <a:lstStyle/>
          <a:p>
            <a:fld id="{D6F87789-79C0-4369-89FF-5E19A7612EE5}" type="slidenum">
              <a:rPr lang="ru-RU" smtClean="0"/>
              <a:pPr/>
              <a:t>4</a:t>
            </a:fld>
            <a:endParaRPr lang="ru-RU"/>
          </a:p>
        </p:txBody>
      </p:sp>
      <p:sp>
        <p:nvSpPr>
          <p:cNvPr id="5" name="Объект 4">
            <a:extLst>
              <a:ext uri="{FF2B5EF4-FFF2-40B4-BE49-F238E27FC236}">
                <a16:creationId xmlns:a16="http://schemas.microsoft.com/office/drawing/2014/main" id="{2093FBD0-6E80-4FB1-A37F-0BE2A73D400F}"/>
              </a:ext>
            </a:extLst>
          </p:cNvPr>
          <p:cNvSpPr>
            <a:spLocks noGrp="1"/>
          </p:cNvSpPr>
          <p:nvPr>
            <p:ph sz="quarter" idx="1"/>
          </p:nvPr>
        </p:nvSpPr>
        <p:spPr>
          <a:xfrm>
            <a:off x="457200" y="332656"/>
            <a:ext cx="8003232" cy="6141296"/>
          </a:xfrm>
        </p:spPr>
        <p:txBody>
          <a:bodyPr>
            <a:normAutofit fontScale="925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құбылысын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күнделікті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өмірден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жиі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көруге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болады</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Кейбір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тірі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организмдер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жәндіктер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балықтар</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сәу­лес</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і</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нәтижесінде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люминесценцілеу</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қабілетіне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ru-RU" sz="2400" dirty="0" err="1">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ие</a:t>
            </a:r>
            <a:r>
              <a:rPr lang="ru-RU"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Күн сәулесі нәтижесінде кейбір сусындар (құрамындағы хинин тобына бай­ланысты), бензин, дәрі-дәрмектер, наркотиктер, минералдар және т.б. қосылыстар люминесценцияланады.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Люминесценциялауға қабілетті қосылыстар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люминофорлар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деп аталады. Жай неорганикалық заттар люминофорлар деп, ал олардың күрделі қосылыстары, яғни кристалдық торларға ауыр металдарды қосу арқылы алынған заттар кристаллофосфорлар деп аталады. Органикалық люминофорларды органолюмино­форлар деп атайды.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Жарқырау механизмі бойынша люминесценцияның екі түрі бар – дискретті және рекомбинациялы.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2" name="Нижний колонтитул 1">
            <a:extLst>
              <a:ext uri="{FF2B5EF4-FFF2-40B4-BE49-F238E27FC236}">
                <a16:creationId xmlns:a16="http://schemas.microsoft.com/office/drawing/2014/main" id="{2BBDCC67-B9D0-40AE-A3F2-034E1E25CEEB}"/>
              </a:ext>
            </a:extLst>
          </p:cNvPr>
          <p:cNvSpPr>
            <a:spLocks noGrp="1"/>
          </p:cNvSpPr>
          <p:nvPr>
            <p:ph type="ftr" sz="quarter" idx="16"/>
          </p:nvPr>
        </p:nvSpPr>
        <p:spPr>
          <a:xfrm>
            <a:off x="5483056" y="6043436"/>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13910693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EA03553B-6BD6-4806-80AF-FD54461E4D46}"/>
              </a:ext>
            </a:extLst>
          </p:cNvPr>
          <p:cNvSpPr>
            <a:spLocks noGrp="1"/>
          </p:cNvSpPr>
          <p:nvPr>
            <p:ph sz="quarter" idx="1"/>
          </p:nvPr>
        </p:nvSpPr>
        <p:spPr>
          <a:xfrm>
            <a:off x="457200" y="548680"/>
            <a:ext cx="7931224" cy="5925272"/>
          </a:xfrm>
        </p:spPr>
        <p:txBody>
          <a:bodyPr>
            <a:normAutofit fontScale="925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dirty="0">
                <a:solidFill>
                  <a:srgbClr val="000000"/>
                </a:solidFill>
                <a:latin typeface="Times New Roman" panose="02020603050405020304" pitchFamily="18" charset="0"/>
                <a:ea typeface="Constantia" panose="02030602050306030303" pitchFamily="18" charset="0"/>
                <a:cs typeface="Times New Roman" panose="02020603050405020304" pitchFamily="18" charset="0"/>
              </a:rPr>
              <a:t>	Дискретті жарқырауда</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жарықты жұтатын және сәулеленетін ор­та­лық болып белгілі бір бөлшектер – атомдар мен молекулалар алынады. Мұндай жарқыраулар газ тәріздес заттар, бейоргани­калық және органикалық қосылыстардың ерітінділері және таза органика­лық қосылыстар үшін тән.</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Екінші түрі – рекомбинациялық жарқырау  жұтатын және сәулеленетін жарық тек уақыт аралығында емес, кеңістіктегі де жағдайы ескеріледі, яғни қозу нәтижесінде бөлшектер иондар мен радикалдарға бөлінеді, олардың рекомбинациясы энергия бөлу арқылы жүреді, бөлінген энергия бөлшекті қозған күйге ауыстырады. Өз қалпына келген бөлшек жарық квантын шы­ғарады. Рекомбинациялық люминесценция иондар мен радикал­дар рекомбинациясы нәтижесінде кейбір газдар және кристалло­фосфорлар үшін орындалады.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4EBC627D-97EF-461F-BC71-6DCCCFC4161C}"/>
              </a:ext>
            </a:extLst>
          </p:cNvPr>
          <p:cNvSpPr>
            <a:spLocks noGrp="1"/>
          </p:cNvSpPr>
          <p:nvPr>
            <p:ph type="sldNum" sz="quarter" idx="15"/>
          </p:nvPr>
        </p:nvSpPr>
        <p:spPr/>
        <p:txBody>
          <a:bodyPr/>
          <a:lstStyle/>
          <a:p>
            <a:fld id="{D6F87789-79C0-4369-89FF-5E19A7612EE5}" type="slidenum">
              <a:rPr lang="ru-RU" smtClean="0"/>
              <a:pPr/>
              <a:t>5</a:t>
            </a:fld>
            <a:endParaRPr lang="ru-RU"/>
          </a:p>
        </p:txBody>
      </p:sp>
      <p:sp>
        <p:nvSpPr>
          <p:cNvPr id="2" name="Нижний колонтитул 1">
            <a:extLst>
              <a:ext uri="{FF2B5EF4-FFF2-40B4-BE49-F238E27FC236}">
                <a16:creationId xmlns:a16="http://schemas.microsoft.com/office/drawing/2014/main" id="{716748AA-85BC-48C7-BA4D-8877C7301E3B}"/>
              </a:ext>
            </a:extLst>
          </p:cNvPr>
          <p:cNvSpPr>
            <a:spLocks noGrp="1"/>
          </p:cNvSpPr>
          <p:nvPr>
            <p:ph type="ftr" sz="quarter" idx="16"/>
          </p:nvPr>
        </p:nvSpPr>
        <p:spPr>
          <a:xfrm>
            <a:off x="5508479" y="6108192"/>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39740226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B3E45989-9068-4BCB-9E4F-B45F15FC600C}"/>
              </a:ext>
            </a:extLst>
          </p:cNvPr>
          <p:cNvSpPr>
            <a:spLocks noGrp="1"/>
          </p:cNvSpPr>
          <p:nvPr>
            <p:ph sz="quarter" idx="1"/>
          </p:nvPr>
        </p:nvSpPr>
        <p:spPr>
          <a:xfrm>
            <a:off x="457200" y="260648"/>
            <a:ext cx="7859216" cy="6213304"/>
          </a:xfrm>
        </p:spPr>
        <p:txBody>
          <a:bodyPr>
            <a:normAutofit/>
          </a:bodyPr>
          <a:lstStyle/>
          <a:p>
            <a:pPr marL="0" indent="45720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 әдісі көптеген қосылыстар құрамындағы аз мөл­шердегі компоненттерді анықтау үшін қолданылады. Бұл әдіс арқылы қосылыстардың 10</a:t>
            </a:r>
            <a:r>
              <a:rPr lang="kk-KZ" sz="2400" baseline="300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-8 </a:t>
            </a: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және онда да төмен мөлшер­лері анық­талады. 	Люминесценттік әдіспен тек қана талдаудың эмис­сион­­ды спектроскопия немесе масс-спектроскопия әдістері бәсеке­ле­се алады.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Люминесцентті талдауда атомдардың жарқырауымен атом­ды флуоресценция айналысады, ол атомды спектро­скопияның жеке бір бөлігі болып табылады.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spcBef>
                <a:spcPts val="0"/>
              </a:spcBef>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Қосылыстағы молекуланың фотолюминесценцияның негізгі сипаттамалары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жұтылу, люминесценция және қозу спектрлері.</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DD0F1E9B-5358-43E3-9CC8-D456D9515064}"/>
              </a:ext>
            </a:extLst>
          </p:cNvPr>
          <p:cNvSpPr>
            <a:spLocks noGrp="1"/>
          </p:cNvSpPr>
          <p:nvPr>
            <p:ph type="sldNum" sz="quarter" idx="15"/>
          </p:nvPr>
        </p:nvSpPr>
        <p:spPr/>
        <p:txBody>
          <a:bodyPr/>
          <a:lstStyle/>
          <a:p>
            <a:fld id="{D6F87789-79C0-4369-89FF-5E19A7612EE5}" type="slidenum">
              <a:rPr lang="ru-RU" smtClean="0"/>
              <a:pPr/>
              <a:t>6</a:t>
            </a:fld>
            <a:endParaRPr lang="ru-RU"/>
          </a:p>
        </p:txBody>
      </p:sp>
      <p:sp>
        <p:nvSpPr>
          <p:cNvPr id="2" name="Нижний колонтитул 1">
            <a:extLst>
              <a:ext uri="{FF2B5EF4-FFF2-40B4-BE49-F238E27FC236}">
                <a16:creationId xmlns:a16="http://schemas.microsoft.com/office/drawing/2014/main" id="{D3D399AA-C39E-4878-99C8-F8F1B17B1663}"/>
              </a:ext>
            </a:extLst>
          </p:cNvPr>
          <p:cNvSpPr>
            <a:spLocks noGrp="1"/>
          </p:cNvSpPr>
          <p:nvPr>
            <p:ph type="ftr" sz="quarter" idx="16"/>
          </p:nvPr>
        </p:nvSpPr>
        <p:spPr>
          <a:xfrm>
            <a:off x="5263502" y="5581368"/>
            <a:ext cx="3170314" cy="521208"/>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2740058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Объект 4">
            <a:extLst>
              <a:ext uri="{FF2B5EF4-FFF2-40B4-BE49-F238E27FC236}">
                <a16:creationId xmlns:a16="http://schemas.microsoft.com/office/drawing/2014/main" id="{72C52F4C-BA63-4235-B43B-1E91AAEECABD}"/>
              </a:ext>
            </a:extLst>
          </p:cNvPr>
          <p:cNvPicPr>
            <a:picLocks noGrp="1" noChangeAspect="1"/>
          </p:cNvPicPr>
          <p:nvPr>
            <p:ph sz="quarter" idx="1"/>
          </p:nvPr>
        </p:nvPicPr>
        <p:blipFill>
          <a:blip r:embed="rId2"/>
          <a:stretch>
            <a:fillRect/>
          </a:stretch>
        </p:blipFill>
        <p:spPr>
          <a:xfrm>
            <a:off x="611560" y="260648"/>
            <a:ext cx="7848872" cy="6120680"/>
          </a:xfrm>
          <a:prstGeom prst="rect">
            <a:avLst/>
          </a:prstGeom>
        </p:spPr>
      </p:pic>
      <p:sp>
        <p:nvSpPr>
          <p:cNvPr id="4" name="Номер слайда 3">
            <a:extLst>
              <a:ext uri="{FF2B5EF4-FFF2-40B4-BE49-F238E27FC236}">
                <a16:creationId xmlns:a16="http://schemas.microsoft.com/office/drawing/2014/main" id="{1F8004F8-DFE4-4909-BD0C-C0F0711232BA}"/>
              </a:ext>
            </a:extLst>
          </p:cNvPr>
          <p:cNvSpPr>
            <a:spLocks noGrp="1"/>
          </p:cNvSpPr>
          <p:nvPr>
            <p:ph type="sldNum" sz="quarter" idx="15"/>
          </p:nvPr>
        </p:nvSpPr>
        <p:spPr/>
        <p:txBody>
          <a:bodyPr/>
          <a:lstStyle/>
          <a:p>
            <a:fld id="{D6F87789-79C0-4369-89FF-5E19A7612EE5}" type="slidenum">
              <a:rPr lang="ru-RU" smtClean="0"/>
              <a:pPr/>
              <a:t>7</a:t>
            </a:fld>
            <a:endParaRPr lang="ru-RU"/>
          </a:p>
        </p:txBody>
      </p:sp>
      <p:sp>
        <p:nvSpPr>
          <p:cNvPr id="2" name="Нижний колонтитул 1">
            <a:extLst>
              <a:ext uri="{FF2B5EF4-FFF2-40B4-BE49-F238E27FC236}">
                <a16:creationId xmlns:a16="http://schemas.microsoft.com/office/drawing/2014/main" id="{52A22850-6676-4829-A817-CCEA7CDE6CCC}"/>
              </a:ext>
            </a:extLst>
          </p:cNvPr>
          <p:cNvSpPr>
            <a:spLocks noGrp="1"/>
          </p:cNvSpPr>
          <p:nvPr>
            <p:ph type="ftr" sz="quarter" idx="16"/>
          </p:nvPr>
        </p:nvSpPr>
        <p:spPr>
          <a:xfrm>
            <a:off x="5652120" y="6198448"/>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28000051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5719BD51-1A87-4FC9-9455-15EA04D38A0F}"/>
              </a:ext>
            </a:extLst>
          </p:cNvPr>
          <p:cNvSpPr>
            <a:spLocks noGrp="1"/>
          </p:cNvSpPr>
          <p:nvPr>
            <p:ph sz="quarter" idx="1"/>
          </p:nvPr>
        </p:nvSpPr>
        <p:spPr>
          <a:xfrm>
            <a:off x="457200" y="476672"/>
            <a:ext cx="8075240" cy="5997280"/>
          </a:xfrm>
        </p:spPr>
        <p:txBody>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Молекулалы люминесценция</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	Люминесценция </a:t>
            </a:r>
            <a:r>
              <a:rPr lang="kk-KZ" sz="2400" i="1" dirty="0">
                <a:solidFill>
                  <a:srgbClr val="000000"/>
                </a:solidFill>
                <a:effectLst/>
                <a:latin typeface="Times New Roman" panose="02020603050405020304" pitchFamily="18" charset="0"/>
                <a:ea typeface="Constantia" panose="02030602050306030303" pitchFamily="18" charset="0"/>
                <a:cs typeface="Times New Roman" panose="02020603050405020304" pitchFamily="18" charset="0"/>
              </a:rPr>
              <a:t>(әлсіз жарқырау)  -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қозған молекулалардың (атомдардың, иондардың) жарық кванттарын шығаруы арқылы жарқырауы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Флуоресценция –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қозған энергияның жұтылудан кейінгі қысқа мерзімде </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(10</a:t>
            </a:r>
            <a:r>
              <a:rPr lang="ru-RU" sz="2400" baseline="30000" dirty="0">
                <a:effectLst/>
                <a:latin typeface="Times New Roman" panose="02020603050405020304" pitchFamily="18" charset="0"/>
                <a:ea typeface="Calibri" panose="020F0502020204030204" pitchFamily="34" charset="0"/>
                <a:cs typeface="Times New Roman" panose="02020603050405020304" pitchFamily="18" charset="0"/>
              </a:rPr>
              <a:t>-11</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- 10</a:t>
            </a:r>
            <a:r>
              <a:rPr lang="ru-RU" sz="2400" baseline="30000" dirty="0">
                <a:effectLst/>
                <a:latin typeface="Times New Roman" panose="02020603050405020304" pitchFamily="18" charset="0"/>
                <a:ea typeface="Calibri" panose="020F0502020204030204" pitchFamily="34" charset="0"/>
                <a:cs typeface="Times New Roman" panose="02020603050405020304" pitchFamily="18" charset="0"/>
              </a:rPr>
              <a:t>-6</a:t>
            </a:r>
            <a:r>
              <a:rPr lang="ru-RU" sz="2400" dirty="0">
                <a:effectLst/>
                <a:latin typeface="Times New Roman" panose="02020603050405020304" pitchFamily="18" charset="0"/>
                <a:ea typeface="Calibri" panose="020F0502020204030204" pitchFamily="34" charset="0"/>
                <a:cs typeface="Times New Roman" panose="02020603050405020304" pitchFamily="18" charset="0"/>
              </a:rPr>
              <a:t> с) </a:t>
            </a: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жарқырауы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effectLst/>
                <a:latin typeface="Times New Roman" panose="02020603050405020304" pitchFamily="18" charset="0"/>
                <a:ea typeface="Calibri" panose="020F0502020204030204" pitchFamily="34" charset="0"/>
                <a:cs typeface="Times New Roman" panose="02020603050405020304" pitchFamily="18" charset="0"/>
              </a:rPr>
              <a:t>	Фосфоресценция – қозу аяқталғаннан кейін бірнеше секундтан бірнеше күнге дейін ұзақ жарқырау</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3D5A46CF-DBF9-45C6-8CF0-770489DB5D35}"/>
              </a:ext>
            </a:extLst>
          </p:cNvPr>
          <p:cNvSpPr>
            <a:spLocks noGrp="1"/>
          </p:cNvSpPr>
          <p:nvPr>
            <p:ph type="sldNum" sz="quarter" idx="15"/>
          </p:nvPr>
        </p:nvSpPr>
        <p:spPr/>
        <p:txBody>
          <a:bodyPr/>
          <a:lstStyle/>
          <a:p>
            <a:fld id="{D6F87789-79C0-4369-89FF-5E19A7612EE5}" type="slidenum">
              <a:rPr lang="ru-RU" smtClean="0"/>
              <a:pPr/>
              <a:t>8</a:t>
            </a:fld>
            <a:endParaRPr lang="ru-RU"/>
          </a:p>
        </p:txBody>
      </p:sp>
      <p:pic>
        <p:nvPicPr>
          <p:cNvPr id="5" name="Рисунок 4">
            <a:extLst>
              <a:ext uri="{FF2B5EF4-FFF2-40B4-BE49-F238E27FC236}">
                <a16:creationId xmlns:a16="http://schemas.microsoft.com/office/drawing/2014/main" id="{0F9565A1-7837-4715-9659-654B291B88A8}"/>
              </a:ext>
            </a:extLst>
          </p:cNvPr>
          <p:cNvPicPr>
            <a:picLocks noChangeAspect="1"/>
          </p:cNvPicPr>
          <p:nvPr/>
        </p:nvPicPr>
        <p:blipFill>
          <a:blip r:embed="rId2"/>
          <a:stretch>
            <a:fillRect/>
          </a:stretch>
        </p:blipFill>
        <p:spPr>
          <a:xfrm>
            <a:off x="1118285" y="4509121"/>
            <a:ext cx="3165684" cy="1746137"/>
          </a:xfrm>
          <a:prstGeom prst="rect">
            <a:avLst/>
          </a:prstGeom>
        </p:spPr>
      </p:pic>
      <p:pic>
        <p:nvPicPr>
          <p:cNvPr id="6" name="Рисунок 5">
            <a:extLst>
              <a:ext uri="{FF2B5EF4-FFF2-40B4-BE49-F238E27FC236}">
                <a16:creationId xmlns:a16="http://schemas.microsoft.com/office/drawing/2014/main" id="{A6B65A00-FAFA-4F6C-908B-2949392F4D2B}"/>
              </a:ext>
            </a:extLst>
          </p:cNvPr>
          <p:cNvPicPr>
            <a:picLocks noChangeAspect="1"/>
          </p:cNvPicPr>
          <p:nvPr/>
        </p:nvPicPr>
        <p:blipFill>
          <a:blip r:embed="rId3"/>
          <a:stretch>
            <a:fillRect/>
          </a:stretch>
        </p:blipFill>
        <p:spPr>
          <a:xfrm>
            <a:off x="4706437" y="4509121"/>
            <a:ext cx="3319278" cy="1746138"/>
          </a:xfrm>
          <a:prstGeom prst="rect">
            <a:avLst/>
          </a:prstGeom>
        </p:spPr>
      </p:pic>
      <p:sp>
        <p:nvSpPr>
          <p:cNvPr id="2" name="Нижний колонтитул 1">
            <a:extLst>
              <a:ext uri="{FF2B5EF4-FFF2-40B4-BE49-F238E27FC236}">
                <a16:creationId xmlns:a16="http://schemas.microsoft.com/office/drawing/2014/main" id="{EDD67BFB-816D-4728-BA70-1286300AA89B}"/>
              </a:ext>
            </a:extLst>
          </p:cNvPr>
          <p:cNvSpPr>
            <a:spLocks noGrp="1"/>
          </p:cNvSpPr>
          <p:nvPr>
            <p:ph type="ftr" sz="quarter" idx="16"/>
          </p:nvPr>
        </p:nvSpPr>
        <p:spPr>
          <a:xfrm>
            <a:off x="5538216" y="6291072"/>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1717105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AE10DFF2-1085-4C1A-A375-0A105FD3485B}"/>
              </a:ext>
            </a:extLst>
          </p:cNvPr>
          <p:cNvSpPr>
            <a:spLocks noGrp="1"/>
          </p:cNvSpPr>
          <p:nvPr>
            <p:ph sz="quarter" idx="1"/>
          </p:nvPr>
        </p:nvSpPr>
        <p:spPr>
          <a:xfrm>
            <a:off x="405384" y="260648"/>
            <a:ext cx="8127056" cy="6213304"/>
          </a:xfrm>
        </p:spPr>
        <p:txBody>
          <a:bodyPr>
            <a:normAutofit lnSpcReduction="10000"/>
          </a:bodyPr>
          <a:lstStyle/>
          <a:p>
            <a:pPr indent="0" algn="just">
              <a:lnSpc>
                <a:spcPct val="107000"/>
              </a:lnSpc>
              <a:spcAft>
                <a:spcPts val="800"/>
              </a:spcAft>
              <a:buNone/>
              <a:tabLst>
                <a:tab pos="449580" algn="l"/>
                <a:tab pos="899160" algn="l"/>
                <a:tab pos="1348740" algn="l"/>
                <a:tab pos="1798320" algn="l"/>
                <a:tab pos="2247900" algn="l"/>
                <a:tab pos="2697480" algn="l"/>
                <a:tab pos="3147060" algn="l"/>
                <a:tab pos="3596640" algn="l"/>
                <a:tab pos="4046220" algn="l"/>
                <a:tab pos="4495800" algn="l"/>
                <a:tab pos="4945380" algn="l"/>
                <a:tab pos="5394960" algn="l"/>
                <a:tab pos="5798820" algn="l"/>
              </a:tabLst>
            </a:pP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Флуоресценция қысқа мерзімді қозу болып табылады, оның жарқырау ұзақтығы 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-7 </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с және ол мультиплеттілігі бірдей екі жағдайдың арасында өзгеріссіз спин арқылы электрондық ауысуды сипаттайды, процесс бірінші қозған және негізгі син­глетті жағдайда болады </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1</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Фосфоресценцияның жарқырау ұзақтығы ұзағырақ  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-4</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–10</a:t>
            </a:r>
            <a:r>
              <a:rPr lang="kk-KZ" sz="2400" baseline="30000" dirty="0">
                <a:solidFill>
                  <a:srgbClr val="000000"/>
                </a:solidFill>
                <a:effectLst/>
                <a:latin typeface="Times New Roman" panose="02020603050405020304" pitchFamily="18" charset="0"/>
                <a:ea typeface="Arial Unicode MS"/>
                <a:cs typeface="Times New Roman" panose="02020603050405020304" pitchFamily="18" charset="0"/>
              </a:rPr>
              <a:t>2 </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с және ол мультиплеттілігі әртүрлі екі жағдайдың арасында өзгерген спиннің электрондық ауысуы­мен сипатталады, әдетте флуоресценцияның төменгі спектраль­ды құрамы кезінде фосфоресқозғызғыштыққа тән триплетті және негізгі синглетті күйдің ұзақтығымен сипатталады T</a:t>
            </a:r>
            <a:r>
              <a:rPr lang="kk-KZ" sz="2400" baseline="-25000" dirty="0">
                <a:solidFill>
                  <a:srgbClr val="000000"/>
                </a:solidFill>
                <a:effectLst/>
                <a:latin typeface="Times New Roman" panose="02020603050405020304" pitchFamily="18" charset="0"/>
                <a:ea typeface="Arial Unicode MS"/>
                <a:cs typeface="Times New Roman" panose="02020603050405020304" pitchFamily="18" charset="0"/>
              </a:rPr>
              <a:t>1</a:t>
            </a:r>
            <a:r>
              <a:rPr lang="kk-KZ" sz="2400" i="1" dirty="0">
                <a:solidFill>
                  <a:srgbClr val="000000"/>
                </a:solidFill>
                <a:effectLst/>
                <a:latin typeface="Times New Roman" panose="02020603050405020304" pitchFamily="18" charset="0"/>
                <a:ea typeface="Arial Unicode MS"/>
                <a:cs typeface="Times New Roman" panose="02020603050405020304" pitchFamily="18" charset="0"/>
              </a:rPr>
              <a:t>→S</a:t>
            </a:r>
            <a:r>
              <a:rPr lang="kk-KZ" sz="2400" i="1" baseline="-25000" dirty="0">
                <a:solidFill>
                  <a:srgbClr val="000000"/>
                </a:solidFill>
                <a:effectLst/>
                <a:latin typeface="Times New Roman" panose="02020603050405020304" pitchFamily="18" charset="0"/>
                <a:ea typeface="Arial Unicode MS"/>
                <a:cs typeface="Times New Roman" panose="02020603050405020304" pitchFamily="18" charset="0"/>
              </a:rPr>
              <a:t>0</a:t>
            </a:r>
            <a:r>
              <a:rPr lang="kk-KZ" sz="2400" dirty="0">
                <a:solidFill>
                  <a:srgbClr val="000000"/>
                </a:solidFill>
                <a:effectLst/>
                <a:latin typeface="Times New Roman" panose="02020603050405020304" pitchFamily="18" charset="0"/>
                <a:ea typeface="Arial Unicode MS"/>
                <a:cs typeface="Times New Roman" panose="02020603050405020304" pitchFamily="18" charset="0"/>
              </a:rPr>
              <a:t>. Фосфоресценция фотондарының энергиясы флуоресценция фо­тон­да­ры­ның энергиясынан төмен. Баяу флуоресценция спек­тральды әдіске ұқсас, тек молекуланың фотоны сәулеленбестен бұрын аз уақыт триплетті жағдайда болады.</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sp>
        <p:nvSpPr>
          <p:cNvPr id="4" name="Номер слайда 3">
            <a:extLst>
              <a:ext uri="{FF2B5EF4-FFF2-40B4-BE49-F238E27FC236}">
                <a16:creationId xmlns:a16="http://schemas.microsoft.com/office/drawing/2014/main" id="{CA9AA048-BE53-4238-B57E-775E1A1CB235}"/>
              </a:ext>
            </a:extLst>
          </p:cNvPr>
          <p:cNvSpPr>
            <a:spLocks noGrp="1"/>
          </p:cNvSpPr>
          <p:nvPr>
            <p:ph type="sldNum" sz="quarter" idx="15"/>
          </p:nvPr>
        </p:nvSpPr>
        <p:spPr/>
        <p:txBody>
          <a:bodyPr/>
          <a:lstStyle/>
          <a:p>
            <a:fld id="{D6F87789-79C0-4369-89FF-5E19A7612EE5}" type="slidenum">
              <a:rPr lang="ru-RU" smtClean="0"/>
              <a:pPr/>
              <a:t>9</a:t>
            </a:fld>
            <a:endParaRPr lang="ru-RU"/>
          </a:p>
        </p:txBody>
      </p:sp>
      <p:sp>
        <p:nvSpPr>
          <p:cNvPr id="2" name="Нижний колонтитул 1">
            <a:extLst>
              <a:ext uri="{FF2B5EF4-FFF2-40B4-BE49-F238E27FC236}">
                <a16:creationId xmlns:a16="http://schemas.microsoft.com/office/drawing/2014/main" id="{FEADFCAA-504E-4D45-9D99-09A2A95069D3}"/>
              </a:ext>
            </a:extLst>
          </p:cNvPr>
          <p:cNvSpPr>
            <a:spLocks noGrp="1"/>
          </p:cNvSpPr>
          <p:nvPr>
            <p:ph type="ftr" sz="quarter" idx="16"/>
          </p:nvPr>
        </p:nvSpPr>
        <p:spPr>
          <a:xfrm>
            <a:off x="5233416" y="6027184"/>
            <a:ext cx="3200400" cy="365760"/>
          </a:xfrm>
        </p:spPr>
        <p:txBody>
          <a:bodyPr/>
          <a:lstStyle/>
          <a:p>
            <a:r>
              <a:rPr lang="ru-RU" dirty="0"/>
              <a:t>©Исмаилова Акмарал </a:t>
            </a:r>
            <a:r>
              <a:rPr lang="ru-RU" dirty="0" err="1"/>
              <a:t>Газизовна</a:t>
            </a:r>
            <a:endParaRPr lang="ru-RU" dirty="0"/>
          </a:p>
        </p:txBody>
      </p:sp>
    </p:spTree>
    <p:extLst>
      <p:ext uri="{BB962C8B-B14F-4D97-AF65-F5344CB8AC3E}">
        <p14:creationId xmlns:p14="http://schemas.microsoft.com/office/powerpoint/2010/main" val="214194438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Эркер">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TM03090434[[fn=Дерево]]</Template>
  <TotalTime>6541</TotalTime>
  <Words>1513</Words>
  <Application>Microsoft Office PowerPoint</Application>
  <PresentationFormat>Экран (4:3)</PresentationFormat>
  <Paragraphs>90</Paragraphs>
  <Slides>19</Slides>
  <Notes>1</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19</vt:i4>
      </vt:variant>
    </vt:vector>
  </HeadingPairs>
  <TitlesOfParts>
    <vt:vector size="25" baseType="lpstr">
      <vt:lpstr>Calibri</vt:lpstr>
      <vt:lpstr>Century Schoolbook</vt:lpstr>
      <vt:lpstr>Times New Roman</vt:lpstr>
      <vt:lpstr>Wingdings</vt:lpstr>
      <vt:lpstr>Wingdings 2</vt:lpstr>
      <vt:lpstr>Эркер</vt:lpstr>
      <vt:lpstr>Әл-Фараби атындағы Қазақ ұлттық университеті Химия және химиялық технология факультеті</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SPecialiST RePack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Әль-Фараби атындағы Қазақ Ұлттық университеті Химия және химиялық технология факультеті</dc:title>
  <dc:creator>1</dc:creator>
  <cp:lastModifiedBy>Исмаилова Акмарал</cp:lastModifiedBy>
  <cp:revision>230</cp:revision>
  <dcterms:created xsi:type="dcterms:W3CDTF">2012-02-27T19:01:21Z</dcterms:created>
  <dcterms:modified xsi:type="dcterms:W3CDTF">2021-05-26T13:31:26Z</dcterms:modified>
</cp:coreProperties>
</file>